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90" r:id="rId2"/>
    <p:sldId id="291" r:id="rId3"/>
    <p:sldId id="292" r:id="rId4"/>
    <p:sldId id="293" r:id="rId5"/>
    <p:sldId id="297" r:id="rId6"/>
    <p:sldId id="298" r:id="rId7"/>
    <p:sldId id="299" r:id="rId8"/>
    <p:sldId id="296"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320"/>
    <a:srgbClr val="064A37"/>
    <a:srgbClr val="0E7C68"/>
    <a:srgbClr val="245C4F"/>
    <a:srgbClr val="ACABAE"/>
    <a:srgbClr val="0D937D"/>
    <a:srgbClr val="3FB3A6"/>
    <a:srgbClr val="2E4D66"/>
    <a:srgbClr val="9CD3C8"/>
    <a:srgbClr val="96A6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88444" autoAdjust="0"/>
  </p:normalViewPr>
  <p:slideViewPr>
    <p:cSldViewPr snapToGrid="0" snapToObjects="1">
      <p:cViewPr varScale="1">
        <p:scale>
          <a:sx n="75" d="100"/>
          <a:sy n="75" d="100"/>
        </p:scale>
        <p:origin x="888" y="66"/>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121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s-MX" b="1" dirty="0"/>
              <a:t>ISNMR</a:t>
            </a:r>
            <a:r>
              <a:rPr lang="es-MX" baseline="0" dirty="0"/>
              <a:t> </a:t>
            </a:r>
            <a:endParaRPr lang="es-MX" dirty="0"/>
          </a:p>
        </c:rich>
      </c:tx>
      <c:overlay val="0"/>
      <c:spPr>
        <a:noFill/>
        <a:ln>
          <a:noFill/>
        </a:ln>
        <a:effectLst/>
      </c:spPr>
    </c:title>
    <c:autoTitleDeleted val="0"/>
    <c:plotArea>
      <c:layout/>
      <c:barChart>
        <c:barDir val="col"/>
        <c:grouping val="clustered"/>
        <c:varyColors val="0"/>
        <c:ser>
          <c:idx val="0"/>
          <c:order val="0"/>
          <c:tx>
            <c:strRef>
              <c:f>Hoja1!$C$7</c:f>
              <c:strCache>
                <c:ptCount val="1"/>
                <c:pt idx="0">
                  <c:v>Entidades Federativas</c:v>
                </c:pt>
              </c:strCache>
            </c:strRef>
          </c:tx>
          <c:spPr>
            <a:solidFill>
              <a:schemeClr val="accent4">
                <a:alpha val="50000"/>
              </a:schemeClr>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b="1" dirty="0">
                        <a:solidFill>
                          <a:schemeClr val="tx1"/>
                        </a:solidFill>
                      </a:rPr>
                      <a:t> 37 %</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3B-48ED-BE34-21D447BF78BE}"/>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fld id="{12172D93-BEA9-42FF-B26D-9A4D20550F8F}" type="VALUE">
                      <a:rPr lang="en-US" b="1" smtClean="0">
                        <a:solidFill>
                          <a:schemeClr val="tx1"/>
                        </a:solidFill>
                      </a:rPr>
                      <a:pPr>
                        <a:defRPr sz="900" b="1" i="0" u="none" strike="noStrike" kern="1200" baseline="0">
                          <a:solidFill>
                            <a:schemeClr val="tx1"/>
                          </a:solidFill>
                          <a:latin typeface="+mn-lt"/>
                          <a:ea typeface="+mn-ea"/>
                          <a:cs typeface="+mn-cs"/>
                        </a:defRPr>
                      </a:pPr>
                      <a:t>[VALOR]</a:t>
                    </a:fld>
                    <a:r>
                      <a:rPr lang="en-US" b="1" dirty="0">
                        <a:solidFill>
                          <a:schemeClr val="tx1"/>
                        </a:solidFill>
                      </a:rPr>
                      <a:t> %</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BD3B-48ED-BE34-21D447BF78B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Hoja1!$D$6:$E$6</c:f>
              <c:numCache>
                <c:formatCode>General</c:formatCode>
                <c:ptCount val="2"/>
                <c:pt idx="0">
                  <c:v>2017</c:v>
                </c:pt>
                <c:pt idx="1">
                  <c:v>2018</c:v>
                </c:pt>
              </c:numCache>
            </c:numRef>
          </c:cat>
          <c:val>
            <c:numRef>
              <c:f>Hoja1!$D$7:$E$7</c:f>
              <c:numCache>
                <c:formatCode>General</c:formatCode>
                <c:ptCount val="2"/>
                <c:pt idx="0">
                  <c:v>37</c:v>
                </c:pt>
                <c:pt idx="1">
                  <c:v>43</c:v>
                </c:pt>
              </c:numCache>
            </c:numRef>
          </c:val>
          <c:extLst>
            <c:ext xmlns:c16="http://schemas.microsoft.com/office/drawing/2014/chart" uri="{C3380CC4-5D6E-409C-BE32-E72D297353CC}">
              <c16:uniqueId val="{00000000-BD3B-48ED-BE34-21D447BF78BE}"/>
            </c:ext>
          </c:extLst>
        </c:ser>
        <c:ser>
          <c:idx val="1"/>
          <c:order val="1"/>
          <c:tx>
            <c:strRef>
              <c:f>Hoja1!$C$8</c:f>
              <c:strCache>
                <c:ptCount val="1"/>
                <c:pt idx="0">
                  <c:v>Municipios</c:v>
                </c:pt>
              </c:strCache>
            </c:strRef>
          </c:tx>
          <c:spPr>
            <a:solidFill>
              <a:schemeClr val="accent6">
                <a:alpha val="50000"/>
              </a:schemeClr>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0DC8BA83-5C62-4472-A3A6-C7F8EBD63E45}" type="VALUE">
                      <a:rPr lang="en-US" b="1" smtClean="0"/>
                      <a:pPr>
                        <a:defRPr sz="900" b="1" i="0" u="none" strike="noStrike" kern="1200" baseline="0">
                          <a:solidFill>
                            <a:schemeClr val="tx1">
                              <a:lumMod val="75000"/>
                              <a:lumOff val="25000"/>
                            </a:schemeClr>
                          </a:solidFill>
                          <a:latin typeface="+mn-lt"/>
                          <a:ea typeface="+mn-ea"/>
                          <a:cs typeface="+mn-cs"/>
                        </a:defRPr>
                      </a:pPr>
                      <a:t>[VALOR]</a:t>
                    </a:fld>
                    <a:r>
                      <a:rPr lang="en-US" b="1" dirty="0"/>
                      <a:t> %</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BD3B-48ED-BE34-21D447BF78BE}"/>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E04DB50F-F680-423E-A278-1CEC60C195D4}" type="VALUE">
                      <a:rPr lang="en-US" b="1" smtClean="0"/>
                      <a:pPr>
                        <a:defRPr sz="900" b="1" i="0" u="none" strike="noStrike" kern="1200" baseline="0">
                          <a:solidFill>
                            <a:schemeClr val="tx1">
                              <a:lumMod val="75000"/>
                              <a:lumOff val="25000"/>
                            </a:schemeClr>
                          </a:solidFill>
                          <a:latin typeface="+mn-lt"/>
                          <a:ea typeface="+mn-ea"/>
                          <a:cs typeface="+mn-cs"/>
                        </a:defRPr>
                      </a:pPr>
                      <a:t>[VALOR]</a:t>
                    </a:fld>
                    <a:r>
                      <a:rPr lang="en-US" b="1" dirty="0"/>
                      <a:t> %</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BD3B-48ED-BE34-21D447BF78B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Hoja1!$D$6:$E$6</c:f>
              <c:numCache>
                <c:formatCode>General</c:formatCode>
                <c:ptCount val="2"/>
                <c:pt idx="0">
                  <c:v>2017</c:v>
                </c:pt>
                <c:pt idx="1">
                  <c:v>2018</c:v>
                </c:pt>
              </c:numCache>
            </c:numRef>
          </c:cat>
          <c:val>
            <c:numRef>
              <c:f>Hoja1!$D$8:$E$8</c:f>
              <c:numCache>
                <c:formatCode>General</c:formatCode>
                <c:ptCount val="2"/>
                <c:pt idx="0">
                  <c:v>21</c:v>
                </c:pt>
                <c:pt idx="1">
                  <c:v>24</c:v>
                </c:pt>
              </c:numCache>
            </c:numRef>
          </c:val>
          <c:extLst>
            <c:ext xmlns:c16="http://schemas.microsoft.com/office/drawing/2014/chart" uri="{C3380CC4-5D6E-409C-BE32-E72D297353CC}">
              <c16:uniqueId val="{00000001-BD3B-48ED-BE34-21D447BF78BE}"/>
            </c:ext>
          </c:extLst>
        </c:ser>
        <c:dLbls>
          <c:dLblPos val="outEnd"/>
          <c:showLegendKey val="0"/>
          <c:showVal val="1"/>
          <c:showCatName val="0"/>
          <c:showSerName val="0"/>
          <c:showPercent val="0"/>
          <c:showBubbleSize val="0"/>
        </c:dLbls>
        <c:gapWidth val="80"/>
        <c:overlap val="25"/>
        <c:axId val="368802976"/>
        <c:axId val="368806584"/>
      </c:barChart>
      <c:catAx>
        <c:axId val="3688029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cap="none" spc="20" normalizeH="0" baseline="0">
                <a:solidFill>
                  <a:schemeClr val="tx1"/>
                </a:solidFill>
                <a:latin typeface="+mn-lt"/>
                <a:ea typeface="+mn-ea"/>
                <a:cs typeface="+mn-cs"/>
              </a:defRPr>
            </a:pPr>
            <a:endParaRPr lang="es-MX"/>
          </a:p>
        </c:txPr>
        <c:crossAx val="368806584"/>
        <c:crosses val="autoZero"/>
        <c:auto val="1"/>
        <c:lblAlgn val="ctr"/>
        <c:lblOffset val="100"/>
        <c:noMultiLvlLbl val="0"/>
      </c:catAx>
      <c:valAx>
        <c:axId val="368806584"/>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36880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50DD3-E01D-490C-BC2D-1AF9B9C02EE7}"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MX"/>
        </a:p>
      </dgm:t>
    </dgm:pt>
    <dgm:pt modelId="{D1814A65-BADC-4194-A9A3-3BE908F3B4C4}">
      <dgm:prSet phldrT="[Texto]" custT="1"/>
      <dgm:spPr/>
      <dgm:t>
        <a:bodyPr/>
        <a:lstStyle/>
        <a:p>
          <a:r>
            <a:rPr lang="es-MX" sz="1100" b="1" dirty="0"/>
            <a:t>Doing Business 2019</a:t>
          </a:r>
        </a:p>
      </dgm:t>
    </dgm:pt>
    <dgm:pt modelId="{05CEC8F1-A10F-4841-B346-68738362280A}" type="parTrans" cxnId="{0D816C44-8807-4F26-8E25-166A8C293B5F}">
      <dgm:prSet/>
      <dgm:spPr/>
      <dgm:t>
        <a:bodyPr/>
        <a:lstStyle/>
        <a:p>
          <a:endParaRPr lang="es-MX"/>
        </a:p>
      </dgm:t>
    </dgm:pt>
    <dgm:pt modelId="{7EA92DA4-26AB-4832-AA60-900E5BC9C008}" type="sibTrans" cxnId="{0D816C44-8807-4F26-8E25-166A8C293B5F}">
      <dgm:prSet>
        <dgm:style>
          <a:lnRef idx="0">
            <a:scrgbClr r="0" g="0" b="0"/>
          </a:lnRef>
          <a:fillRef idx="0">
            <a:scrgbClr r="0" g="0" b="0"/>
          </a:fillRef>
          <a:effectRef idx="0">
            <a:scrgbClr r="0" g="0" b="0"/>
          </a:effectRef>
          <a:fontRef idx="minor">
            <a:schemeClr val="lt1"/>
          </a:fontRef>
        </dgm:style>
      </dgm:prSet>
      <dgm:spPr>
        <a:solidFill>
          <a:schemeClr val="accent4">
            <a:alpha val="50000"/>
          </a:schemeClr>
        </a:solidFill>
        <a:ln>
          <a:noFill/>
        </a:ln>
      </dgm:spPr>
      <dgm:t>
        <a:bodyPr/>
        <a:lstStyle/>
        <a:p>
          <a:endParaRPr lang="es-MX"/>
        </a:p>
      </dgm:t>
    </dgm:pt>
    <dgm:pt modelId="{2BA0649E-6220-4F3C-904F-25635CD2D166}">
      <dgm:prSet phldrT="[Texto]" custT="1"/>
      <dgm:spPr/>
      <dgm:t>
        <a:bodyPr/>
        <a:lstStyle/>
        <a:p>
          <a:r>
            <a:rPr lang="es-ES" sz="1100" dirty="0"/>
            <a:t>Indicador de manejo de permisos de construcción nuestro país se ubica en el lugar 93, mientras que el lugar promedio de los países de la OCDE fue 48.</a:t>
          </a:r>
          <a:endParaRPr lang="es-MX" sz="1100" dirty="0"/>
        </a:p>
      </dgm:t>
    </dgm:pt>
    <dgm:pt modelId="{96EA76D1-4CC4-40EB-890F-3ADAD6C22ABD}" type="parTrans" cxnId="{EBF9AF07-C7C6-4BC8-937D-F938D12B086B}">
      <dgm:prSet/>
      <dgm:spPr/>
      <dgm:t>
        <a:bodyPr/>
        <a:lstStyle/>
        <a:p>
          <a:endParaRPr lang="es-MX"/>
        </a:p>
      </dgm:t>
    </dgm:pt>
    <dgm:pt modelId="{72EFB493-D3C0-43B2-B3C2-E1A9D9048701}" type="sibTrans" cxnId="{EBF9AF07-C7C6-4BC8-937D-F938D12B086B}">
      <dgm:prSet/>
      <dgm:spPr/>
      <dgm:t>
        <a:bodyPr/>
        <a:lstStyle/>
        <a:p>
          <a:endParaRPr lang="es-MX"/>
        </a:p>
      </dgm:t>
    </dgm:pt>
    <dgm:pt modelId="{E4A3F141-3EB4-4950-8553-3C6D49319730}">
      <dgm:prSet phldrT="[Texto]" custT="1"/>
      <dgm:spPr/>
      <dgm:t>
        <a:bodyPr/>
        <a:lstStyle/>
        <a:p>
          <a:r>
            <a:rPr lang="es-ES" sz="1050" dirty="0"/>
            <a:t>Confederación Patronal de la República Mexicana </a:t>
          </a:r>
          <a:r>
            <a:rPr lang="es-ES" sz="1050" b="1" dirty="0"/>
            <a:t>(COPARMEX)</a:t>
          </a:r>
          <a:endParaRPr lang="es-MX" sz="1050" b="1" dirty="0"/>
        </a:p>
      </dgm:t>
    </dgm:pt>
    <dgm:pt modelId="{39DA23CF-2E3B-4666-BDA1-4FFEA5339D28}" type="parTrans" cxnId="{C152A404-60C7-4A6B-9F2F-564D92B3F65D}">
      <dgm:prSet/>
      <dgm:spPr/>
      <dgm:t>
        <a:bodyPr/>
        <a:lstStyle/>
        <a:p>
          <a:endParaRPr lang="es-MX"/>
        </a:p>
      </dgm:t>
    </dgm:pt>
    <dgm:pt modelId="{606ADB36-F8F7-4E35-991F-456CCAA777DD}" type="sibTrans" cxnId="{C152A404-60C7-4A6B-9F2F-564D92B3F65D}">
      <dgm:prSet>
        <dgm:style>
          <a:lnRef idx="0">
            <a:scrgbClr r="0" g="0" b="0"/>
          </a:lnRef>
          <a:fillRef idx="0">
            <a:scrgbClr r="0" g="0" b="0"/>
          </a:fillRef>
          <a:effectRef idx="0">
            <a:scrgbClr r="0" g="0" b="0"/>
          </a:effectRef>
          <a:fontRef idx="minor">
            <a:schemeClr val="lt1"/>
          </a:fontRef>
        </dgm:style>
      </dgm:prSet>
      <dgm:spPr>
        <a:solidFill>
          <a:schemeClr val="accent5">
            <a:alpha val="50000"/>
          </a:schemeClr>
        </a:solidFill>
        <a:ln>
          <a:noFill/>
        </a:ln>
      </dgm:spPr>
      <dgm:t>
        <a:bodyPr/>
        <a:lstStyle/>
        <a:p>
          <a:endParaRPr lang="es-MX"/>
        </a:p>
      </dgm:t>
    </dgm:pt>
    <dgm:pt modelId="{428C7266-19A3-448B-ACCC-29F88D0F7A0B}">
      <dgm:prSet phldrT="[Texto]" custT="1"/>
      <dgm:spPr/>
      <dgm:t>
        <a:bodyPr/>
        <a:lstStyle/>
        <a:p>
          <a:r>
            <a:rPr lang="es-ES" sz="1200" dirty="0"/>
            <a:t>Se requieren 102 horas para la obtención del permiso o licencia de construcción. </a:t>
          </a:r>
          <a:endParaRPr lang="es-MX" sz="1200" dirty="0"/>
        </a:p>
      </dgm:t>
    </dgm:pt>
    <dgm:pt modelId="{F53C2DC1-8FF1-481B-8C48-D14066A6AB81}" type="parTrans" cxnId="{13F4346F-C460-465C-88EE-5173B648AC6A}">
      <dgm:prSet/>
      <dgm:spPr/>
      <dgm:t>
        <a:bodyPr/>
        <a:lstStyle/>
        <a:p>
          <a:endParaRPr lang="es-MX"/>
        </a:p>
      </dgm:t>
    </dgm:pt>
    <dgm:pt modelId="{C91637E4-6910-43C4-AA0B-551A9BF0D2DE}" type="sibTrans" cxnId="{13F4346F-C460-465C-88EE-5173B648AC6A}">
      <dgm:prSet/>
      <dgm:spPr/>
      <dgm:t>
        <a:bodyPr/>
        <a:lstStyle/>
        <a:p>
          <a:endParaRPr lang="es-MX"/>
        </a:p>
      </dgm:t>
    </dgm:pt>
    <dgm:pt modelId="{F7198A43-C095-487F-8B41-B7CA61C491DC}">
      <dgm:prSet phldrT="[Texto]" custT="1"/>
      <dgm:spPr/>
      <dgm:t>
        <a:bodyPr/>
        <a:lstStyle/>
        <a:p>
          <a:r>
            <a:rPr lang="es-ES" sz="1200" dirty="0"/>
            <a:t>En 2014 mostro que el permiso de construcción es uno de los trámites con mayores quejas. </a:t>
          </a:r>
          <a:endParaRPr lang="es-MX" sz="1200" dirty="0"/>
        </a:p>
      </dgm:t>
    </dgm:pt>
    <dgm:pt modelId="{8F0B472A-8CD2-496C-A6FA-7FC06675DD4D}" type="parTrans" cxnId="{2F514659-6EBE-48E4-BFB2-D6918B2C0B50}">
      <dgm:prSet/>
      <dgm:spPr/>
      <dgm:t>
        <a:bodyPr/>
        <a:lstStyle/>
        <a:p>
          <a:endParaRPr lang="es-MX"/>
        </a:p>
      </dgm:t>
    </dgm:pt>
    <dgm:pt modelId="{3602C538-7D98-460D-B0D2-FC284ED54351}" type="sibTrans" cxnId="{2F514659-6EBE-48E4-BFB2-D6918B2C0B50}">
      <dgm:prSet/>
      <dgm:spPr/>
      <dgm:t>
        <a:bodyPr/>
        <a:lstStyle/>
        <a:p>
          <a:endParaRPr lang="es-MX"/>
        </a:p>
      </dgm:t>
    </dgm:pt>
    <dgm:pt modelId="{19595F86-860F-4A88-B1C7-4026378D9B7E}">
      <dgm:prSet custT="1"/>
      <dgm:spPr/>
      <dgm:t>
        <a:bodyPr/>
        <a:lstStyle/>
        <a:p>
          <a:r>
            <a:rPr lang="es-ES" sz="1050" b="1" dirty="0"/>
            <a:t>Encuesta Sobre Mejora Regulatoria</a:t>
          </a:r>
          <a:r>
            <a:rPr lang="es-ES" sz="1050" dirty="0"/>
            <a:t>, Gobernabilidad y Buen Gobierno</a:t>
          </a:r>
          <a:endParaRPr lang="es-MX" sz="1050" dirty="0"/>
        </a:p>
      </dgm:t>
    </dgm:pt>
    <dgm:pt modelId="{738267FC-CB90-4029-B435-3E68FA27F25D}" type="parTrans" cxnId="{C36667BC-68BD-4C02-9BE9-24B51A24D09A}">
      <dgm:prSet/>
      <dgm:spPr/>
      <dgm:t>
        <a:bodyPr/>
        <a:lstStyle/>
        <a:p>
          <a:endParaRPr lang="es-MX"/>
        </a:p>
      </dgm:t>
    </dgm:pt>
    <dgm:pt modelId="{6E9AA195-130C-460B-A05B-9D51022FFF27}" type="sibTrans" cxnId="{C36667BC-68BD-4C02-9BE9-24B51A24D09A}">
      <dgm:prSet>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endParaRPr lang="es-MX"/>
        </a:p>
      </dgm:t>
    </dgm:pt>
    <dgm:pt modelId="{43CB2C94-94A2-4B1E-860A-D2AB6CD8BD65}">
      <dgm:prSet phldrT="[Texto]" custT="1"/>
      <dgm:spPr/>
      <dgm:t>
        <a:bodyPr/>
        <a:lstStyle/>
        <a:p>
          <a:r>
            <a:rPr lang="es-ES" sz="1100" dirty="0"/>
            <a:t>14.7 procedimientos frente al promedio de 12.7 por parte de los países de la OCDE</a:t>
          </a:r>
          <a:endParaRPr lang="es-MX" sz="1100" dirty="0"/>
        </a:p>
      </dgm:t>
    </dgm:pt>
    <dgm:pt modelId="{E8B60B25-097F-4034-888E-9C3CB525FF48}" type="parTrans" cxnId="{3AFA1F18-8630-4043-BDD1-EB22CB746F4B}">
      <dgm:prSet/>
      <dgm:spPr/>
      <dgm:t>
        <a:bodyPr/>
        <a:lstStyle/>
        <a:p>
          <a:endParaRPr lang="es-MX"/>
        </a:p>
      </dgm:t>
    </dgm:pt>
    <dgm:pt modelId="{7D6441BE-611F-47D1-AC79-0F4702C609B8}" type="sibTrans" cxnId="{3AFA1F18-8630-4043-BDD1-EB22CB746F4B}">
      <dgm:prSet/>
      <dgm:spPr/>
      <dgm:t>
        <a:bodyPr/>
        <a:lstStyle/>
        <a:p>
          <a:endParaRPr lang="es-MX"/>
        </a:p>
      </dgm:t>
    </dgm:pt>
    <dgm:pt modelId="{501A1209-3360-4498-8FBD-79F86BFFCBEB}" type="pres">
      <dgm:prSet presAssocID="{50650DD3-E01D-490C-BC2D-1AF9B9C02EE7}" presName="Name0" presStyleCnt="0">
        <dgm:presLayoutVars>
          <dgm:chMax/>
          <dgm:chPref/>
          <dgm:dir/>
          <dgm:animLvl val="lvl"/>
        </dgm:presLayoutVars>
      </dgm:prSet>
      <dgm:spPr/>
    </dgm:pt>
    <dgm:pt modelId="{B89D3A96-85F5-4EBC-9987-838EEC55BE1B}" type="pres">
      <dgm:prSet presAssocID="{D1814A65-BADC-4194-A9A3-3BE908F3B4C4}" presName="composite" presStyleCnt="0"/>
      <dgm:spPr/>
    </dgm:pt>
    <dgm:pt modelId="{7C2F09BD-F01F-4022-9801-09F557AA505B}" type="pres">
      <dgm:prSet presAssocID="{D1814A65-BADC-4194-A9A3-3BE908F3B4C4}" presName="Parent1" presStyleLbl="node1" presStyleIdx="0" presStyleCnt="6">
        <dgm:presLayoutVars>
          <dgm:chMax val="1"/>
          <dgm:chPref val="1"/>
          <dgm:bulletEnabled val="1"/>
        </dgm:presLayoutVars>
      </dgm:prSet>
      <dgm:spPr/>
    </dgm:pt>
    <dgm:pt modelId="{F6E66966-5EDB-4E88-9AF5-CE314104D481}" type="pres">
      <dgm:prSet presAssocID="{D1814A65-BADC-4194-A9A3-3BE908F3B4C4}" presName="Childtext1" presStyleLbl="revTx" presStyleIdx="0" presStyleCnt="3" custScaleX="140375" custLinFactNeighborX="30903" custLinFactNeighborY="-116">
        <dgm:presLayoutVars>
          <dgm:chMax val="0"/>
          <dgm:chPref val="0"/>
          <dgm:bulletEnabled val="1"/>
        </dgm:presLayoutVars>
      </dgm:prSet>
      <dgm:spPr/>
    </dgm:pt>
    <dgm:pt modelId="{C4BF22B7-E1CB-4B55-8E2D-8383F8C96A9D}" type="pres">
      <dgm:prSet presAssocID="{D1814A65-BADC-4194-A9A3-3BE908F3B4C4}" presName="BalanceSpacing" presStyleCnt="0"/>
      <dgm:spPr/>
    </dgm:pt>
    <dgm:pt modelId="{BC7DB10D-8C4A-4E39-96AB-C95563336F7C}" type="pres">
      <dgm:prSet presAssocID="{D1814A65-BADC-4194-A9A3-3BE908F3B4C4}" presName="BalanceSpacing1" presStyleCnt="0"/>
      <dgm:spPr/>
    </dgm:pt>
    <dgm:pt modelId="{DEE3591A-21D7-494E-B867-127B950BE3D5}" type="pres">
      <dgm:prSet presAssocID="{7EA92DA4-26AB-4832-AA60-900E5BC9C008}" presName="Accent1Text" presStyleLbl="node1" presStyleIdx="1" presStyleCnt="6"/>
      <dgm:spPr/>
    </dgm:pt>
    <dgm:pt modelId="{8C6A853C-5DB0-4BAA-96BD-0EEF68442899}" type="pres">
      <dgm:prSet presAssocID="{7EA92DA4-26AB-4832-AA60-900E5BC9C008}" presName="spaceBetweenRectangles" presStyleCnt="0"/>
      <dgm:spPr/>
    </dgm:pt>
    <dgm:pt modelId="{90C7C036-5D90-4EA9-8BE4-AD62E3DD6ED7}" type="pres">
      <dgm:prSet presAssocID="{E4A3F141-3EB4-4950-8553-3C6D49319730}" presName="composite" presStyleCnt="0"/>
      <dgm:spPr/>
    </dgm:pt>
    <dgm:pt modelId="{6232E006-DFA8-428A-A048-7C5276337005}" type="pres">
      <dgm:prSet presAssocID="{E4A3F141-3EB4-4950-8553-3C6D49319730}" presName="Parent1" presStyleLbl="node1" presStyleIdx="2" presStyleCnt="6">
        <dgm:presLayoutVars>
          <dgm:chMax val="1"/>
          <dgm:chPref val="1"/>
          <dgm:bulletEnabled val="1"/>
        </dgm:presLayoutVars>
      </dgm:prSet>
      <dgm:spPr/>
    </dgm:pt>
    <dgm:pt modelId="{E9FC7CA4-4E91-4C49-8030-8C2AD920A4C5}" type="pres">
      <dgm:prSet presAssocID="{E4A3F141-3EB4-4950-8553-3C6D49319730}" presName="Childtext1" presStyleLbl="revTx" presStyleIdx="1" presStyleCnt="3">
        <dgm:presLayoutVars>
          <dgm:chMax val="0"/>
          <dgm:chPref val="0"/>
          <dgm:bulletEnabled val="1"/>
        </dgm:presLayoutVars>
      </dgm:prSet>
      <dgm:spPr/>
    </dgm:pt>
    <dgm:pt modelId="{B0BB22BB-3630-4EF6-8D4A-C6C451DD3048}" type="pres">
      <dgm:prSet presAssocID="{E4A3F141-3EB4-4950-8553-3C6D49319730}" presName="BalanceSpacing" presStyleCnt="0"/>
      <dgm:spPr/>
    </dgm:pt>
    <dgm:pt modelId="{7CCE1D66-1315-419C-8DFA-8B30D60A8FE8}" type="pres">
      <dgm:prSet presAssocID="{E4A3F141-3EB4-4950-8553-3C6D49319730}" presName="BalanceSpacing1" presStyleCnt="0"/>
      <dgm:spPr/>
    </dgm:pt>
    <dgm:pt modelId="{0D76DA56-11CB-45EC-BFBF-3AEA4AEA79DB}" type="pres">
      <dgm:prSet presAssocID="{606ADB36-F8F7-4E35-991F-456CCAA777DD}" presName="Accent1Text" presStyleLbl="node1" presStyleIdx="3" presStyleCnt="6"/>
      <dgm:spPr/>
    </dgm:pt>
    <dgm:pt modelId="{AD72C473-F412-45D6-821E-6A4FDF01DEE8}" type="pres">
      <dgm:prSet presAssocID="{606ADB36-F8F7-4E35-991F-456CCAA777DD}" presName="spaceBetweenRectangles" presStyleCnt="0"/>
      <dgm:spPr/>
    </dgm:pt>
    <dgm:pt modelId="{DE5A3ECD-E8C4-40BE-A19D-A0BB07AA2260}" type="pres">
      <dgm:prSet presAssocID="{19595F86-860F-4A88-B1C7-4026378D9B7E}" presName="composite" presStyleCnt="0"/>
      <dgm:spPr/>
    </dgm:pt>
    <dgm:pt modelId="{E92B0BF0-4D0D-4917-A11D-71DBADCFEE93}" type="pres">
      <dgm:prSet presAssocID="{19595F86-860F-4A88-B1C7-4026378D9B7E}" presName="Parent1" presStyleLbl="node1" presStyleIdx="4" presStyleCnt="6">
        <dgm:presLayoutVars>
          <dgm:chMax val="1"/>
          <dgm:chPref val="1"/>
          <dgm:bulletEnabled val="1"/>
        </dgm:presLayoutVars>
      </dgm:prSet>
      <dgm:spPr/>
    </dgm:pt>
    <dgm:pt modelId="{9FF05414-7C14-4C72-AE89-23D66DC46234}" type="pres">
      <dgm:prSet presAssocID="{19595F86-860F-4A88-B1C7-4026378D9B7E}" presName="Childtext1" presStyleLbl="revTx" presStyleIdx="2" presStyleCnt="3">
        <dgm:presLayoutVars>
          <dgm:chMax val="0"/>
          <dgm:chPref val="0"/>
          <dgm:bulletEnabled val="1"/>
        </dgm:presLayoutVars>
      </dgm:prSet>
      <dgm:spPr/>
    </dgm:pt>
    <dgm:pt modelId="{6F97A83E-48B5-4800-9F7F-36B4BFA3EFC7}" type="pres">
      <dgm:prSet presAssocID="{19595F86-860F-4A88-B1C7-4026378D9B7E}" presName="BalanceSpacing" presStyleCnt="0"/>
      <dgm:spPr/>
    </dgm:pt>
    <dgm:pt modelId="{A413785E-0123-490E-BE8F-1FB0A54A110A}" type="pres">
      <dgm:prSet presAssocID="{19595F86-860F-4A88-B1C7-4026378D9B7E}" presName="BalanceSpacing1" presStyleCnt="0"/>
      <dgm:spPr/>
    </dgm:pt>
    <dgm:pt modelId="{CB9FBD5A-513A-49F7-923A-D8998DD87B8C}" type="pres">
      <dgm:prSet presAssocID="{6E9AA195-130C-460B-A05B-9D51022FFF27}" presName="Accent1Text" presStyleLbl="node1" presStyleIdx="5" presStyleCnt="6"/>
      <dgm:spPr/>
    </dgm:pt>
  </dgm:ptLst>
  <dgm:cxnLst>
    <dgm:cxn modelId="{C152A404-60C7-4A6B-9F2F-564D92B3F65D}" srcId="{50650DD3-E01D-490C-BC2D-1AF9B9C02EE7}" destId="{E4A3F141-3EB4-4950-8553-3C6D49319730}" srcOrd="1" destOrd="0" parTransId="{39DA23CF-2E3B-4666-BDA1-4FFEA5339D28}" sibTransId="{606ADB36-F8F7-4E35-991F-456CCAA777DD}"/>
    <dgm:cxn modelId="{EBF9AF07-C7C6-4BC8-937D-F938D12B086B}" srcId="{D1814A65-BADC-4194-A9A3-3BE908F3B4C4}" destId="{2BA0649E-6220-4F3C-904F-25635CD2D166}" srcOrd="0" destOrd="0" parTransId="{96EA76D1-4CC4-40EB-890F-3ADAD6C22ABD}" sibTransId="{72EFB493-D3C0-43B2-B3C2-E1A9D9048701}"/>
    <dgm:cxn modelId="{3AFA1F18-8630-4043-BDD1-EB22CB746F4B}" srcId="{D1814A65-BADC-4194-A9A3-3BE908F3B4C4}" destId="{43CB2C94-94A2-4B1E-860A-D2AB6CD8BD65}" srcOrd="1" destOrd="0" parTransId="{E8B60B25-097F-4034-888E-9C3CB525FF48}" sibTransId="{7D6441BE-611F-47D1-AC79-0F4702C609B8}"/>
    <dgm:cxn modelId="{28043320-9190-49AF-BB75-D05A42C37659}" type="presOf" srcId="{19595F86-860F-4A88-B1C7-4026378D9B7E}" destId="{E92B0BF0-4D0D-4917-A11D-71DBADCFEE93}" srcOrd="0" destOrd="0" presId="urn:microsoft.com/office/officeart/2008/layout/AlternatingHexagons"/>
    <dgm:cxn modelId="{E5CEB022-5262-4CB2-AED5-08E47AB97307}" type="presOf" srcId="{E4A3F141-3EB4-4950-8553-3C6D49319730}" destId="{6232E006-DFA8-428A-A048-7C5276337005}" srcOrd="0" destOrd="0" presId="urn:microsoft.com/office/officeart/2008/layout/AlternatingHexagons"/>
    <dgm:cxn modelId="{AD3E7B24-F4D6-434C-A38E-9F76782FB295}" type="presOf" srcId="{D1814A65-BADC-4194-A9A3-3BE908F3B4C4}" destId="{7C2F09BD-F01F-4022-9801-09F557AA505B}" srcOrd="0" destOrd="0" presId="urn:microsoft.com/office/officeart/2008/layout/AlternatingHexagons"/>
    <dgm:cxn modelId="{72EE4929-F24F-4CAE-9335-923E48FB9357}" type="presOf" srcId="{F7198A43-C095-487F-8B41-B7CA61C491DC}" destId="{9FF05414-7C14-4C72-AE89-23D66DC46234}" srcOrd="0" destOrd="0" presId="urn:microsoft.com/office/officeart/2008/layout/AlternatingHexagons"/>
    <dgm:cxn modelId="{C309582C-98D4-4D4B-A9EC-BCE141214EA4}" type="presOf" srcId="{43CB2C94-94A2-4B1E-860A-D2AB6CD8BD65}" destId="{F6E66966-5EDB-4E88-9AF5-CE314104D481}" srcOrd="0" destOrd="1" presId="urn:microsoft.com/office/officeart/2008/layout/AlternatingHexagons"/>
    <dgm:cxn modelId="{0D816C44-8807-4F26-8E25-166A8C293B5F}" srcId="{50650DD3-E01D-490C-BC2D-1AF9B9C02EE7}" destId="{D1814A65-BADC-4194-A9A3-3BE908F3B4C4}" srcOrd="0" destOrd="0" parTransId="{05CEC8F1-A10F-4841-B346-68738362280A}" sibTransId="{7EA92DA4-26AB-4832-AA60-900E5BC9C008}"/>
    <dgm:cxn modelId="{B39B3167-362D-408B-B9E3-9FB86EB165D3}" type="presOf" srcId="{428C7266-19A3-448B-ACCC-29F88D0F7A0B}" destId="{E9FC7CA4-4E91-4C49-8030-8C2AD920A4C5}" srcOrd="0" destOrd="0" presId="urn:microsoft.com/office/officeart/2008/layout/AlternatingHexagons"/>
    <dgm:cxn modelId="{13F4346F-C460-465C-88EE-5173B648AC6A}" srcId="{E4A3F141-3EB4-4950-8553-3C6D49319730}" destId="{428C7266-19A3-448B-ACCC-29F88D0F7A0B}" srcOrd="0" destOrd="0" parTransId="{F53C2DC1-8FF1-481B-8C48-D14066A6AB81}" sibTransId="{C91637E4-6910-43C4-AA0B-551A9BF0D2DE}"/>
    <dgm:cxn modelId="{0D306570-EA5F-4F09-A0E7-9F1564EDCC5A}" type="presOf" srcId="{7EA92DA4-26AB-4832-AA60-900E5BC9C008}" destId="{DEE3591A-21D7-494E-B867-127B950BE3D5}" srcOrd="0" destOrd="0" presId="urn:microsoft.com/office/officeart/2008/layout/AlternatingHexagons"/>
    <dgm:cxn modelId="{8EC7D757-4DB9-4AE4-B22A-AFBC59B4B848}" type="presOf" srcId="{50650DD3-E01D-490C-BC2D-1AF9B9C02EE7}" destId="{501A1209-3360-4498-8FBD-79F86BFFCBEB}" srcOrd="0" destOrd="0" presId="urn:microsoft.com/office/officeart/2008/layout/AlternatingHexagons"/>
    <dgm:cxn modelId="{2F514659-6EBE-48E4-BFB2-D6918B2C0B50}" srcId="{19595F86-860F-4A88-B1C7-4026378D9B7E}" destId="{F7198A43-C095-487F-8B41-B7CA61C491DC}" srcOrd="0" destOrd="0" parTransId="{8F0B472A-8CD2-496C-A6FA-7FC06675DD4D}" sibTransId="{3602C538-7D98-460D-B0D2-FC284ED54351}"/>
    <dgm:cxn modelId="{07B2558F-09DE-43EA-9204-E2222B91EA29}" type="presOf" srcId="{606ADB36-F8F7-4E35-991F-456CCAA777DD}" destId="{0D76DA56-11CB-45EC-BFBF-3AEA4AEA79DB}" srcOrd="0" destOrd="0" presId="urn:microsoft.com/office/officeart/2008/layout/AlternatingHexagons"/>
    <dgm:cxn modelId="{FA664EA8-45EF-4E71-BE24-0F46B192FE48}" type="presOf" srcId="{6E9AA195-130C-460B-A05B-9D51022FFF27}" destId="{CB9FBD5A-513A-49F7-923A-D8998DD87B8C}" srcOrd="0" destOrd="0" presId="urn:microsoft.com/office/officeart/2008/layout/AlternatingHexagons"/>
    <dgm:cxn modelId="{1DB9DFB3-E8A8-45CF-9699-5B3FD0147EEF}" type="presOf" srcId="{2BA0649E-6220-4F3C-904F-25635CD2D166}" destId="{F6E66966-5EDB-4E88-9AF5-CE314104D481}" srcOrd="0" destOrd="0" presId="urn:microsoft.com/office/officeart/2008/layout/AlternatingHexagons"/>
    <dgm:cxn modelId="{C36667BC-68BD-4C02-9BE9-24B51A24D09A}" srcId="{50650DD3-E01D-490C-BC2D-1AF9B9C02EE7}" destId="{19595F86-860F-4A88-B1C7-4026378D9B7E}" srcOrd="2" destOrd="0" parTransId="{738267FC-CB90-4029-B435-3E68FA27F25D}" sibTransId="{6E9AA195-130C-460B-A05B-9D51022FFF27}"/>
    <dgm:cxn modelId="{3691DED8-CD9F-4733-8DBE-93D230F1E1C8}" type="presParOf" srcId="{501A1209-3360-4498-8FBD-79F86BFFCBEB}" destId="{B89D3A96-85F5-4EBC-9987-838EEC55BE1B}" srcOrd="0" destOrd="0" presId="urn:microsoft.com/office/officeart/2008/layout/AlternatingHexagons"/>
    <dgm:cxn modelId="{5D6352A3-7DC4-40D4-A16A-A7935850F889}" type="presParOf" srcId="{B89D3A96-85F5-4EBC-9987-838EEC55BE1B}" destId="{7C2F09BD-F01F-4022-9801-09F557AA505B}" srcOrd="0" destOrd="0" presId="urn:microsoft.com/office/officeart/2008/layout/AlternatingHexagons"/>
    <dgm:cxn modelId="{F95224CE-59EC-4BBB-B816-30EEE48C168A}" type="presParOf" srcId="{B89D3A96-85F5-4EBC-9987-838EEC55BE1B}" destId="{F6E66966-5EDB-4E88-9AF5-CE314104D481}" srcOrd="1" destOrd="0" presId="urn:microsoft.com/office/officeart/2008/layout/AlternatingHexagons"/>
    <dgm:cxn modelId="{2620F35B-DF8C-4218-90B4-DC0B28E5D9CE}" type="presParOf" srcId="{B89D3A96-85F5-4EBC-9987-838EEC55BE1B}" destId="{C4BF22B7-E1CB-4B55-8E2D-8383F8C96A9D}" srcOrd="2" destOrd="0" presId="urn:microsoft.com/office/officeart/2008/layout/AlternatingHexagons"/>
    <dgm:cxn modelId="{FBD07227-4528-459E-807D-FAAD41CACCC1}" type="presParOf" srcId="{B89D3A96-85F5-4EBC-9987-838EEC55BE1B}" destId="{BC7DB10D-8C4A-4E39-96AB-C95563336F7C}" srcOrd="3" destOrd="0" presId="urn:microsoft.com/office/officeart/2008/layout/AlternatingHexagons"/>
    <dgm:cxn modelId="{C891368B-A52F-4247-8C8F-164B83774AFC}" type="presParOf" srcId="{B89D3A96-85F5-4EBC-9987-838EEC55BE1B}" destId="{DEE3591A-21D7-494E-B867-127B950BE3D5}" srcOrd="4" destOrd="0" presId="urn:microsoft.com/office/officeart/2008/layout/AlternatingHexagons"/>
    <dgm:cxn modelId="{5C1C3A4D-73BB-4E87-AE2D-A29A9681CB17}" type="presParOf" srcId="{501A1209-3360-4498-8FBD-79F86BFFCBEB}" destId="{8C6A853C-5DB0-4BAA-96BD-0EEF68442899}" srcOrd="1" destOrd="0" presId="urn:microsoft.com/office/officeart/2008/layout/AlternatingHexagons"/>
    <dgm:cxn modelId="{5A20AF5C-0B94-4B15-B224-9398A9D24D36}" type="presParOf" srcId="{501A1209-3360-4498-8FBD-79F86BFFCBEB}" destId="{90C7C036-5D90-4EA9-8BE4-AD62E3DD6ED7}" srcOrd="2" destOrd="0" presId="urn:microsoft.com/office/officeart/2008/layout/AlternatingHexagons"/>
    <dgm:cxn modelId="{E48EEF63-103B-4A78-878D-73AED30147A0}" type="presParOf" srcId="{90C7C036-5D90-4EA9-8BE4-AD62E3DD6ED7}" destId="{6232E006-DFA8-428A-A048-7C5276337005}" srcOrd="0" destOrd="0" presId="urn:microsoft.com/office/officeart/2008/layout/AlternatingHexagons"/>
    <dgm:cxn modelId="{B6BD80CB-7496-48EF-AE9A-FDB1229DE608}" type="presParOf" srcId="{90C7C036-5D90-4EA9-8BE4-AD62E3DD6ED7}" destId="{E9FC7CA4-4E91-4C49-8030-8C2AD920A4C5}" srcOrd="1" destOrd="0" presId="urn:microsoft.com/office/officeart/2008/layout/AlternatingHexagons"/>
    <dgm:cxn modelId="{B53996DA-B02F-4FA5-8EBA-265F386626C6}" type="presParOf" srcId="{90C7C036-5D90-4EA9-8BE4-AD62E3DD6ED7}" destId="{B0BB22BB-3630-4EF6-8D4A-C6C451DD3048}" srcOrd="2" destOrd="0" presId="urn:microsoft.com/office/officeart/2008/layout/AlternatingHexagons"/>
    <dgm:cxn modelId="{D804EBD0-8252-4E60-BDA2-A063364C35AC}" type="presParOf" srcId="{90C7C036-5D90-4EA9-8BE4-AD62E3DD6ED7}" destId="{7CCE1D66-1315-419C-8DFA-8B30D60A8FE8}" srcOrd="3" destOrd="0" presId="urn:microsoft.com/office/officeart/2008/layout/AlternatingHexagons"/>
    <dgm:cxn modelId="{3E633031-89A3-4137-A480-D33302742230}" type="presParOf" srcId="{90C7C036-5D90-4EA9-8BE4-AD62E3DD6ED7}" destId="{0D76DA56-11CB-45EC-BFBF-3AEA4AEA79DB}" srcOrd="4" destOrd="0" presId="urn:microsoft.com/office/officeart/2008/layout/AlternatingHexagons"/>
    <dgm:cxn modelId="{2EBA1777-1A3E-40C3-9518-7EC5504EEE24}" type="presParOf" srcId="{501A1209-3360-4498-8FBD-79F86BFFCBEB}" destId="{AD72C473-F412-45D6-821E-6A4FDF01DEE8}" srcOrd="3" destOrd="0" presId="urn:microsoft.com/office/officeart/2008/layout/AlternatingHexagons"/>
    <dgm:cxn modelId="{C9E4B11F-179D-4F2A-A015-EA8CBC319C90}" type="presParOf" srcId="{501A1209-3360-4498-8FBD-79F86BFFCBEB}" destId="{DE5A3ECD-E8C4-40BE-A19D-A0BB07AA2260}" srcOrd="4" destOrd="0" presId="urn:microsoft.com/office/officeart/2008/layout/AlternatingHexagons"/>
    <dgm:cxn modelId="{8C269F06-A98E-4457-9AE3-4985DA6513CF}" type="presParOf" srcId="{DE5A3ECD-E8C4-40BE-A19D-A0BB07AA2260}" destId="{E92B0BF0-4D0D-4917-A11D-71DBADCFEE93}" srcOrd="0" destOrd="0" presId="urn:microsoft.com/office/officeart/2008/layout/AlternatingHexagons"/>
    <dgm:cxn modelId="{8D624490-F151-414D-9766-7D7530E31C18}" type="presParOf" srcId="{DE5A3ECD-E8C4-40BE-A19D-A0BB07AA2260}" destId="{9FF05414-7C14-4C72-AE89-23D66DC46234}" srcOrd="1" destOrd="0" presId="urn:microsoft.com/office/officeart/2008/layout/AlternatingHexagons"/>
    <dgm:cxn modelId="{A0ED76F2-555F-4763-A12A-47018AE7659C}" type="presParOf" srcId="{DE5A3ECD-E8C4-40BE-A19D-A0BB07AA2260}" destId="{6F97A83E-48B5-4800-9F7F-36B4BFA3EFC7}" srcOrd="2" destOrd="0" presId="urn:microsoft.com/office/officeart/2008/layout/AlternatingHexagons"/>
    <dgm:cxn modelId="{50D56F45-DC60-4925-B984-7648C21355D3}" type="presParOf" srcId="{DE5A3ECD-E8C4-40BE-A19D-A0BB07AA2260}" destId="{A413785E-0123-490E-BE8F-1FB0A54A110A}" srcOrd="3" destOrd="0" presId="urn:microsoft.com/office/officeart/2008/layout/AlternatingHexagons"/>
    <dgm:cxn modelId="{DD120371-0AB8-4134-8F2C-3D9289CA454F}" type="presParOf" srcId="{DE5A3ECD-E8C4-40BE-A19D-A0BB07AA2260}" destId="{CB9FBD5A-513A-49F7-923A-D8998DD87B8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F09BD-F01F-4022-9801-09F557AA505B}">
      <dsp:nvSpPr>
        <dsp:cNvPr id="0" name=""/>
        <dsp:cNvSpPr/>
      </dsp:nvSpPr>
      <dsp:spPr>
        <a:xfrm rot="5400000">
          <a:off x="3198647" y="101808"/>
          <a:ext cx="1534824" cy="1335297"/>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b="1" kern="1200" dirty="0"/>
            <a:t>Doing Business 2019</a:t>
          </a:r>
        </a:p>
      </dsp:txBody>
      <dsp:txXfrm rot="-5400000">
        <a:off x="3506494" y="241222"/>
        <a:ext cx="919129" cy="1056470"/>
      </dsp:txXfrm>
    </dsp:sp>
    <dsp:sp modelId="{F6E66966-5EDB-4E88-9AF5-CE314104D481}">
      <dsp:nvSpPr>
        <dsp:cNvPr id="0" name=""/>
        <dsp:cNvSpPr/>
      </dsp:nvSpPr>
      <dsp:spPr>
        <a:xfrm>
          <a:off x="4857769" y="307941"/>
          <a:ext cx="2404433" cy="92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Indicador de manejo de permisos de construcción nuestro país se ubica en el lugar 93, mientras que el lugar promedio de los países de la OCDE fue 48.</a:t>
          </a:r>
          <a:endParaRPr lang="es-MX" sz="1100" kern="1200" dirty="0"/>
        </a:p>
        <a:p>
          <a:pPr marL="0" lvl="0" indent="0" algn="l" defTabSz="488950">
            <a:lnSpc>
              <a:spcPct val="90000"/>
            </a:lnSpc>
            <a:spcBef>
              <a:spcPct val="0"/>
            </a:spcBef>
            <a:spcAft>
              <a:spcPct val="35000"/>
            </a:spcAft>
            <a:buNone/>
          </a:pPr>
          <a:r>
            <a:rPr lang="es-ES" sz="1100" kern="1200" dirty="0"/>
            <a:t>14.7 procedimientos frente al promedio de 12.7 por parte de los países de la OCDE</a:t>
          </a:r>
          <a:endParaRPr lang="es-MX" sz="1100" kern="1200" dirty="0"/>
        </a:p>
      </dsp:txBody>
      <dsp:txXfrm>
        <a:off x="4857769" y="307941"/>
        <a:ext cx="2404433" cy="920894"/>
      </dsp:txXfrm>
    </dsp:sp>
    <dsp:sp modelId="{DEE3591A-21D7-494E-B867-127B950BE3D5}">
      <dsp:nvSpPr>
        <dsp:cNvPr id="0" name=""/>
        <dsp:cNvSpPr/>
      </dsp:nvSpPr>
      <dsp:spPr>
        <a:xfrm rot="5400000">
          <a:off x="1756526" y="101808"/>
          <a:ext cx="1534824" cy="1335297"/>
        </a:xfrm>
        <a:prstGeom prst="hexagon">
          <a:avLst>
            <a:gd name="adj" fmla="val 25000"/>
            <a:gd name="vf" fmla="val 115470"/>
          </a:avLst>
        </a:prstGeom>
        <a:solidFill>
          <a:schemeClr val="accent4">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rot="-5400000">
        <a:off x="2064373" y="241222"/>
        <a:ext cx="919129" cy="1056470"/>
      </dsp:txXfrm>
    </dsp:sp>
    <dsp:sp modelId="{6232E006-DFA8-428A-A048-7C5276337005}">
      <dsp:nvSpPr>
        <dsp:cNvPr id="0" name=""/>
        <dsp:cNvSpPr/>
      </dsp:nvSpPr>
      <dsp:spPr>
        <a:xfrm rot="5400000">
          <a:off x="2647716" y="1404567"/>
          <a:ext cx="1534824" cy="1335297"/>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kern="1200" dirty="0"/>
            <a:t>Confederación Patronal de la República Mexicana </a:t>
          </a:r>
          <a:r>
            <a:rPr lang="es-ES" sz="1050" b="1" kern="1200" dirty="0"/>
            <a:t>(COPARMEX)</a:t>
          </a:r>
          <a:endParaRPr lang="es-MX" sz="1050" b="1" kern="1200" dirty="0"/>
        </a:p>
      </dsp:txBody>
      <dsp:txXfrm rot="-5400000">
        <a:off x="2955563" y="1543981"/>
        <a:ext cx="919129" cy="1056470"/>
      </dsp:txXfrm>
    </dsp:sp>
    <dsp:sp modelId="{E9FC7CA4-4E91-4C49-8030-8C2AD920A4C5}">
      <dsp:nvSpPr>
        <dsp:cNvPr id="0" name=""/>
        <dsp:cNvSpPr/>
      </dsp:nvSpPr>
      <dsp:spPr>
        <a:xfrm>
          <a:off x="1034615" y="1611769"/>
          <a:ext cx="1657610" cy="92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r>
            <a:rPr lang="es-ES" sz="1200" kern="1200" dirty="0"/>
            <a:t>Se requieren 102 horas para la obtención del permiso o licencia de construcción. </a:t>
          </a:r>
          <a:endParaRPr lang="es-MX" sz="1200" kern="1200" dirty="0"/>
        </a:p>
      </dsp:txBody>
      <dsp:txXfrm>
        <a:off x="1034615" y="1611769"/>
        <a:ext cx="1657610" cy="920894"/>
      </dsp:txXfrm>
    </dsp:sp>
    <dsp:sp modelId="{0D76DA56-11CB-45EC-BFBF-3AEA4AEA79DB}">
      <dsp:nvSpPr>
        <dsp:cNvPr id="0" name=""/>
        <dsp:cNvSpPr/>
      </dsp:nvSpPr>
      <dsp:spPr>
        <a:xfrm rot="5400000">
          <a:off x="4089837" y="1404567"/>
          <a:ext cx="1534824" cy="1335297"/>
        </a:xfrm>
        <a:prstGeom prst="hexagon">
          <a:avLst>
            <a:gd name="adj" fmla="val 25000"/>
            <a:gd name="vf" fmla="val 115470"/>
          </a:avLst>
        </a:prstGeom>
        <a:solidFill>
          <a:schemeClr val="accent5">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rot="-5400000">
        <a:off x="4397684" y="1543981"/>
        <a:ext cx="919129" cy="1056470"/>
      </dsp:txXfrm>
    </dsp:sp>
    <dsp:sp modelId="{E92B0BF0-4D0D-4917-A11D-71DBADCFEE93}">
      <dsp:nvSpPr>
        <dsp:cNvPr id="0" name=""/>
        <dsp:cNvSpPr/>
      </dsp:nvSpPr>
      <dsp:spPr>
        <a:xfrm rot="5400000">
          <a:off x="3371539" y="2707326"/>
          <a:ext cx="1534824" cy="1335297"/>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b="1" kern="1200" dirty="0"/>
            <a:t>Encuesta Sobre Mejora Regulatoria</a:t>
          </a:r>
          <a:r>
            <a:rPr lang="es-ES" sz="1050" kern="1200" dirty="0"/>
            <a:t>, Gobernabilidad y Buen Gobierno</a:t>
          </a:r>
          <a:endParaRPr lang="es-MX" sz="1050" kern="1200" dirty="0"/>
        </a:p>
      </dsp:txBody>
      <dsp:txXfrm rot="-5400000">
        <a:off x="3679386" y="2846740"/>
        <a:ext cx="919129" cy="1056470"/>
      </dsp:txXfrm>
    </dsp:sp>
    <dsp:sp modelId="{9FF05414-7C14-4C72-AE89-23D66DC46234}">
      <dsp:nvSpPr>
        <dsp:cNvPr id="0" name=""/>
        <dsp:cNvSpPr/>
      </dsp:nvSpPr>
      <dsp:spPr>
        <a:xfrm>
          <a:off x="4847119" y="2914528"/>
          <a:ext cx="1712864" cy="92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En 2014 mostro que el permiso de construcción es uno de los trámites con mayores quejas. </a:t>
          </a:r>
          <a:endParaRPr lang="es-MX" sz="1200" kern="1200" dirty="0"/>
        </a:p>
      </dsp:txBody>
      <dsp:txXfrm>
        <a:off x="4847119" y="2914528"/>
        <a:ext cx="1712864" cy="920894"/>
      </dsp:txXfrm>
    </dsp:sp>
    <dsp:sp modelId="{CB9FBD5A-513A-49F7-923A-D8998DD87B8C}">
      <dsp:nvSpPr>
        <dsp:cNvPr id="0" name=""/>
        <dsp:cNvSpPr/>
      </dsp:nvSpPr>
      <dsp:spPr>
        <a:xfrm rot="5400000">
          <a:off x="1929418" y="2707326"/>
          <a:ext cx="1534824" cy="1335297"/>
        </a:xfrm>
        <a:prstGeom prst="hexagon">
          <a:avLst>
            <a:gd name="adj" fmla="val 25000"/>
            <a:gd name="vf" fmla="val 115470"/>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rot="-5400000">
        <a:off x="2237265" y="2846740"/>
        <a:ext cx="919129" cy="105647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975CBD-1CB4-4CC4-83E0-6DC26FE2F581}" type="datetimeFigureOut">
              <a:rPr lang="es-MX" smtClean="0"/>
              <a:t>27/11/2019</a:t>
            </a:fld>
            <a:endParaRPr lang="es-MX"/>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920DBB-F641-41CD-9C03-F8AB7C46A52B}" type="slidenum">
              <a:rPr lang="es-MX" smtClean="0"/>
              <a:t>‹Nº›</a:t>
            </a:fld>
            <a:endParaRPr lang="es-MX"/>
          </a:p>
        </p:txBody>
      </p:sp>
    </p:spTree>
    <p:extLst>
      <p:ext uri="{BB962C8B-B14F-4D97-AF65-F5344CB8AC3E}">
        <p14:creationId xmlns:p14="http://schemas.microsoft.com/office/powerpoint/2010/main" val="409741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A5843-3EE5-4035-81FA-860CFC09C01A}" type="datetimeFigureOut">
              <a:rPr lang="es-MX" smtClean="0"/>
              <a:t>27/11/2019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75FD6-C2C3-47D0-8361-77F580B1EE0F}" type="slidenum">
              <a:rPr lang="es-MX" smtClean="0"/>
              <a:t>‹Nº›</a:t>
            </a:fld>
            <a:endParaRPr lang="es-MX"/>
          </a:p>
        </p:txBody>
      </p:sp>
    </p:spTree>
    <p:extLst>
      <p:ext uri="{BB962C8B-B14F-4D97-AF65-F5344CB8AC3E}">
        <p14:creationId xmlns:p14="http://schemas.microsoft.com/office/powerpoint/2010/main" val="300069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hallazgos muestran un avance en las </a:t>
            </a:r>
            <a:r>
              <a:rPr lang="es-ES" sz="1200" b="1" kern="1200" dirty="0">
                <a:solidFill>
                  <a:schemeClr val="tx1"/>
                </a:solidFill>
                <a:effectLst/>
                <a:latin typeface="+mn-lt"/>
                <a:ea typeface="+mn-ea"/>
                <a:cs typeface="+mn-cs"/>
              </a:rPr>
              <a:t>Entidades Federativas </a:t>
            </a:r>
            <a:r>
              <a:rPr lang="es-ES" sz="1200" kern="1200" dirty="0">
                <a:solidFill>
                  <a:schemeClr val="tx1"/>
                </a:solidFill>
                <a:effectLst/>
                <a:latin typeface="+mn-lt"/>
                <a:ea typeface="+mn-ea"/>
                <a:cs typeface="+mn-cs"/>
              </a:rPr>
              <a:t>del 6 por ciento, al pasar de 37 por ciento en el año 2017 a 43% en el año 2018.</a:t>
            </a:r>
          </a:p>
          <a:p>
            <a:r>
              <a:rPr lang="es-ES" sz="1200" b="1" kern="1200" dirty="0">
                <a:solidFill>
                  <a:schemeClr val="tx1"/>
                </a:solidFill>
                <a:effectLst/>
                <a:latin typeface="+mn-lt"/>
                <a:ea typeface="+mn-ea"/>
                <a:cs typeface="+mn-cs"/>
              </a:rPr>
              <a:t>Municipios </a:t>
            </a:r>
            <a:r>
              <a:rPr lang="es-ES" sz="1200" kern="1200" dirty="0">
                <a:solidFill>
                  <a:schemeClr val="tx1"/>
                </a:solidFill>
                <a:effectLst/>
                <a:latin typeface="+mn-lt"/>
                <a:ea typeface="+mn-ea"/>
                <a:cs typeface="+mn-cs"/>
              </a:rPr>
              <a:t>el avance fue de 3 por ciento al pasar de 21 por ciento en 2017 a 24 por ciento en 2018. </a:t>
            </a:r>
            <a:endParaRPr lang="es-MX" dirty="0"/>
          </a:p>
        </p:txBody>
      </p:sp>
      <p:sp>
        <p:nvSpPr>
          <p:cNvPr id="4" name="Marcador de número de diapositiva 3"/>
          <p:cNvSpPr>
            <a:spLocks noGrp="1"/>
          </p:cNvSpPr>
          <p:nvPr>
            <p:ph type="sldNum" sz="quarter" idx="5"/>
          </p:nvPr>
        </p:nvSpPr>
        <p:spPr/>
        <p:txBody>
          <a:bodyPr/>
          <a:lstStyle/>
          <a:p>
            <a:fld id="{47B75FD6-C2C3-47D0-8361-77F580B1EE0F}" type="slidenum">
              <a:rPr lang="es-MX" smtClean="0"/>
              <a:t>3</a:t>
            </a:fld>
            <a:endParaRPr lang="es-MX"/>
          </a:p>
        </p:txBody>
      </p:sp>
    </p:spTree>
    <p:extLst>
      <p:ext uri="{BB962C8B-B14F-4D97-AF65-F5344CB8AC3E}">
        <p14:creationId xmlns:p14="http://schemas.microsoft.com/office/powerpoint/2010/main" val="176908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7B75FD6-C2C3-47D0-8361-77F580B1EE0F}" type="slidenum">
              <a:rPr lang="es-MX" smtClean="0"/>
              <a:t>5</a:t>
            </a:fld>
            <a:endParaRPr lang="es-MX"/>
          </a:p>
        </p:txBody>
      </p:sp>
    </p:spTree>
    <p:extLst>
      <p:ext uri="{BB962C8B-B14F-4D97-AF65-F5344CB8AC3E}">
        <p14:creationId xmlns:p14="http://schemas.microsoft.com/office/powerpoint/2010/main" val="260542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7B75FD6-C2C3-47D0-8361-77F580B1EE0F}" type="slidenum">
              <a:rPr lang="es-MX" smtClean="0"/>
              <a:t>6</a:t>
            </a:fld>
            <a:endParaRPr lang="es-MX"/>
          </a:p>
        </p:txBody>
      </p:sp>
    </p:spTree>
    <p:extLst>
      <p:ext uri="{BB962C8B-B14F-4D97-AF65-F5344CB8AC3E}">
        <p14:creationId xmlns:p14="http://schemas.microsoft.com/office/powerpoint/2010/main" val="3269008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6"/>
          <p:cNvCxnSpPr/>
          <p:nvPr userDrawn="1"/>
        </p:nvCxnSpPr>
        <p:spPr>
          <a:xfrm>
            <a:off x="3524473" y="3343609"/>
            <a:ext cx="5029200" cy="0"/>
          </a:xfrm>
          <a:prstGeom prst="line">
            <a:avLst/>
          </a:prstGeom>
          <a:ln w="19050">
            <a:solidFill>
              <a:srgbClr val="245C4F"/>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1524000" y="2072021"/>
            <a:ext cx="9144000" cy="946813"/>
          </a:xfrm>
        </p:spPr>
        <p:txBody>
          <a:bodyPr>
            <a:normAutofit/>
          </a:bodyPr>
          <a:lstStyle>
            <a:lvl1pPr marL="0" indent="0" algn="ctr">
              <a:buNone/>
              <a:defRPr sz="4000">
                <a:solidFill>
                  <a:srgbClr val="245C4F"/>
                </a:solidFill>
                <a:latin typeface="Montserrat SemiBold" panose="00000700000000000000" pitchFamily="2" charset="0"/>
              </a:defRPr>
            </a:lvl1pPr>
          </a:lstStyle>
          <a:p>
            <a:pPr lvl="0"/>
            <a:r>
              <a:rPr lang="en-US" dirty="0"/>
              <a:t>CLICK TO EDIT MASTER TEXT STYLES</a:t>
            </a:r>
          </a:p>
        </p:txBody>
      </p:sp>
      <p:sp>
        <p:nvSpPr>
          <p:cNvPr id="18" name="Text Placeholder 17"/>
          <p:cNvSpPr>
            <a:spLocks noGrp="1"/>
          </p:cNvSpPr>
          <p:nvPr>
            <p:ph type="body" sz="quarter" idx="14"/>
          </p:nvPr>
        </p:nvSpPr>
        <p:spPr>
          <a:xfrm>
            <a:off x="1452563" y="3606800"/>
            <a:ext cx="9215437" cy="1144588"/>
          </a:xfrm>
        </p:spPr>
        <p:txBody>
          <a:bodyPr/>
          <a:lstStyle>
            <a:lvl1pPr marL="0" indent="0" algn="ctr">
              <a:buNone/>
              <a:defRPr>
                <a:solidFill>
                  <a:srgbClr val="BC945A"/>
                </a:solidFill>
                <a:latin typeface="Montserrat SemiBold" panose="00000700000000000000" pitchFamily="2" charset="0"/>
              </a:defRPr>
            </a:lvl1pPr>
          </a:lstStyle>
          <a:p>
            <a:pPr lvl="0"/>
            <a:r>
              <a:rPr lang="en-US" dirty="0"/>
              <a:t>Click to edit Master text styles</a:t>
            </a:r>
          </a:p>
        </p:txBody>
      </p:sp>
      <p:grpSp>
        <p:nvGrpSpPr>
          <p:cNvPr id="9" name="Grupo 8"/>
          <p:cNvGrpSpPr/>
          <p:nvPr userDrawn="1"/>
        </p:nvGrpSpPr>
        <p:grpSpPr>
          <a:xfrm>
            <a:off x="3430976" y="5339354"/>
            <a:ext cx="5122697" cy="689805"/>
            <a:chOff x="3386975" y="5335588"/>
            <a:chExt cx="5122697" cy="689805"/>
          </a:xfrm>
        </p:grpSpPr>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6975" y="5335588"/>
              <a:ext cx="2514378" cy="689805"/>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5382534"/>
              <a:ext cx="2413672" cy="642859"/>
            </a:xfrm>
            <a:prstGeom prst="rect">
              <a:avLst/>
            </a:prstGeom>
          </p:spPr>
        </p:pic>
        <p:cxnSp>
          <p:nvCxnSpPr>
            <p:cNvPr id="13" name="Conector recto 12"/>
            <p:cNvCxnSpPr/>
            <p:nvPr userDrawn="1"/>
          </p:nvCxnSpPr>
          <p:spPr>
            <a:xfrm>
              <a:off x="6007710" y="5496793"/>
              <a:ext cx="0" cy="367393"/>
            </a:xfrm>
            <a:prstGeom prst="line">
              <a:avLst/>
            </a:prstGeom>
            <a:ln>
              <a:solidFill>
                <a:srgbClr val="DEC9A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230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6B0B0-52A6-6C41-A530-1440610AF806}"/>
              </a:ext>
            </a:extLst>
          </p:cNvPr>
          <p:cNvSpPr>
            <a:spLocks noGrp="1"/>
          </p:cNvSpPr>
          <p:nvPr>
            <p:ph type="title"/>
          </p:nvPr>
        </p:nvSpPr>
        <p:spPr/>
        <p:txBody>
          <a:bodyPr/>
          <a:lstStyle>
            <a:lvl1pPr>
              <a:defRPr>
                <a:latin typeface="Montserrat Medium" panose="00000600000000000000" pitchFamily="2" charset="0"/>
              </a:defRPr>
            </a:lvl1pPr>
          </a:lstStyle>
          <a:p>
            <a:r>
              <a:rPr lang="es-ES" dirty="0"/>
              <a:t>Haga clic para modificar el estilo de título del patrón</a:t>
            </a:r>
            <a:endParaRPr lang="es-MX" dirty="0"/>
          </a:p>
        </p:txBody>
      </p:sp>
      <p:sp>
        <p:nvSpPr>
          <p:cNvPr id="3" name="Marcador de texto vertical 2">
            <a:extLst>
              <a:ext uri="{FF2B5EF4-FFF2-40B4-BE49-F238E27FC236}">
                <a16:creationId xmlns:a16="http://schemas.microsoft.com/office/drawing/2014/main" id="{F80BC0CB-2C47-194B-B1F8-75F083E3F699}"/>
              </a:ext>
            </a:extLst>
          </p:cNvPr>
          <p:cNvSpPr>
            <a:spLocks noGrp="1"/>
          </p:cNvSpPr>
          <p:nvPr>
            <p:ph type="body" orient="vert" idx="1"/>
          </p:nvPr>
        </p:nvSpPr>
        <p:spPr>
          <a:xfrm>
            <a:off x="838200" y="1921653"/>
            <a:ext cx="10515600" cy="4255310"/>
          </a:xfrm>
        </p:spPr>
        <p:txBody>
          <a:bodyPr vert="eaVert"/>
          <a:lstStyle/>
          <a:p>
            <a:r>
              <a:rPr lang="es-ES" dirty="0"/>
              <a:t>Editar los estilos de texto del patrón
Segundo nivel
Tercer nivel
Cuarto nivel
Quinto nivel</a:t>
            </a:r>
            <a:endParaRPr lang="es-MX" dirty="0"/>
          </a:p>
        </p:txBody>
      </p:sp>
      <p:sp>
        <p:nvSpPr>
          <p:cNvPr id="4" name="Marcador de fecha 3">
            <a:extLst>
              <a:ext uri="{FF2B5EF4-FFF2-40B4-BE49-F238E27FC236}">
                <a16:creationId xmlns:a16="http://schemas.microsoft.com/office/drawing/2014/main" id="{215AD14C-2138-6F4F-B03D-F9ED9A34D6FA}"/>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5" name="Marcador de pie de página 4">
            <a:extLst>
              <a:ext uri="{FF2B5EF4-FFF2-40B4-BE49-F238E27FC236}">
                <a16:creationId xmlns:a16="http://schemas.microsoft.com/office/drawing/2014/main" id="{33128441-9A13-2B4D-81D4-40E3DD80F28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F6E4CD-0587-474C-88E0-76CAAC9259AE}"/>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8" name="Straight Connector 7"/>
          <p:cNvCxnSpPr/>
          <p:nvPr userDrawn="1"/>
        </p:nvCxnSpPr>
        <p:spPr>
          <a:xfrm>
            <a:off x="838200" y="1806170"/>
            <a:ext cx="10512000" cy="0"/>
          </a:xfrm>
          <a:prstGeom prst="line">
            <a:avLst/>
          </a:prstGeom>
          <a:ln w="19050">
            <a:solidFill>
              <a:srgbClr val="BC9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69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ítulo vertical y tex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FE01591-7198-0F4D-9D55-9B412361687A}"/>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5" name="Marcador de pie de página 4">
            <a:extLst>
              <a:ext uri="{FF2B5EF4-FFF2-40B4-BE49-F238E27FC236}">
                <a16:creationId xmlns:a16="http://schemas.microsoft.com/office/drawing/2014/main" id="{887B0F64-10CB-1B4E-A94E-BA986C03A9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424527-C05A-DB4D-84EE-018127D9BB6B}"/>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1" name="Rectangle 10"/>
          <p:cNvSpPr/>
          <p:nvPr userDrawn="1"/>
        </p:nvSpPr>
        <p:spPr>
          <a:xfrm>
            <a:off x="4917782" y="2589519"/>
            <a:ext cx="7274218" cy="1006609"/>
          </a:xfrm>
          <a:prstGeom prst="rect">
            <a:avLst/>
          </a:prstGeom>
          <a:gradFill flip="none" rotWithShape="1">
            <a:gsLst>
              <a:gs pos="100000">
                <a:srgbClr val="DEC9A2">
                  <a:alpha val="0"/>
                </a:srgbClr>
              </a:gs>
              <a:gs pos="0">
                <a:srgbClr val="DEC9A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265C4F"/>
              </a:solidFill>
            </a:endParaRPr>
          </a:p>
        </p:txBody>
      </p:sp>
      <p:sp>
        <p:nvSpPr>
          <p:cNvPr id="9" name="Text Placeholder 9"/>
          <p:cNvSpPr>
            <a:spLocks noGrp="1"/>
          </p:cNvSpPr>
          <p:nvPr>
            <p:ph type="body" sz="quarter" idx="13" hasCustomPrompt="1"/>
          </p:nvPr>
        </p:nvSpPr>
        <p:spPr>
          <a:xfrm>
            <a:off x="1498408" y="2811857"/>
            <a:ext cx="10126721" cy="561931"/>
          </a:xfrm>
        </p:spPr>
        <p:txBody>
          <a:bodyPr>
            <a:normAutofit/>
          </a:bodyPr>
          <a:lstStyle>
            <a:lvl1pPr marL="0" indent="0" algn="ctr">
              <a:buNone/>
              <a:defRPr sz="4000">
                <a:solidFill>
                  <a:srgbClr val="245C4F"/>
                </a:solidFill>
                <a:latin typeface="Montserrat SemiBold" panose="00000700000000000000" pitchFamily="2" charset="0"/>
              </a:defRPr>
            </a:lvl1pPr>
          </a:lstStyle>
          <a:p>
            <a:pPr lvl="0"/>
            <a:r>
              <a:rPr lang="en-US" dirty="0"/>
              <a:t>CLICK TO EDIT MASTER TEXT STYLES</a:t>
            </a:r>
          </a:p>
        </p:txBody>
      </p:sp>
      <p:grpSp>
        <p:nvGrpSpPr>
          <p:cNvPr id="8" name="Grupo 7"/>
          <p:cNvGrpSpPr/>
          <p:nvPr userDrawn="1"/>
        </p:nvGrpSpPr>
        <p:grpSpPr>
          <a:xfrm>
            <a:off x="6502432" y="5339354"/>
            <a:ext cx="5122697" cy="689805"/>
            <a:chOff x="3386975" y="5335588"/>
            <a:chExt cx="5122697" cy="689805"/>
          </a:xfrm>
        </p:grpSpPr>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6975" y="5335588"/>
              <a:ext cx="2514378" cy="689805"/>
            </a:xfrm>
            <a:prstGeom prst="rect">
              <a:avLst/>
            </a:prstGeom>
          </p:spPr>
        </p:pic>
        <p:pic>
          <p:nvPicPr>
            <p:cNvPr id="13" name="Imagen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5382534"/>
              <a:ext cx="2413672" cy="642859"/>
            </a:xfrm>
            <a:prstGeom prst="rect">
              <a:avLst/>
            </a:prstGeom>
          </p:spPr>
        </p:pic>
        <p:cxnSp>
          <p:nvCxnSpPr>
            <p:cNvPr id="14" name="Conector recto 13"/>
            <p:cNvCxnSpPr/>
            <p:nvPr userDrawn="1"/>
          </p:nvCxnSpPr>
          <p:spPr>
            <a:xfrm>
              <a:off x="6007710" y="5496793"/>
              <a:ext cx="0" cy="367393"/>
            </a:xfrm>
            <a:prstGeom prst="line">
              <a:avLst/>
            </a:prstGeom>
            <a:ln>
              <a:solidFill>
                <a:srgbClr val="DEC9A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759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p:txBody>
          <a:bodyPr/>
          <a:lstStyle>
            <a:lvl1pPr algn="r">
              <a:defRPr b="0" i="0">
                <a:solidFill>
                  <a:srgbClr val="245C4F"/>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838200" y="1825625"/>
            <a:ext cx="10515600" cy="4351338"/>
          </a:xfrm>
        </p:spPr>
        <p:txBody>
          <a:bodyPr>
            <a:normAutofit/>
          </a:bodyPr>
          <a:lstStyle>
            <a:lvl1pPr marL="0" indent="0" algn="r">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Rectangle 6"/>
          <p:cNvSpPr/>
          <p:nvPr userDrawn="1"/>
        </p:nvSpPr>
        <p:spPr>
          <a:xfrm>
            <a:off x="11488189" y="239784"/>
            <a:ext cx="257695" cy="1576243"/>
          </a:xfrm>
          <a:prstGeom prst="rect">
            <a:avLst/>
          </a:prstGeom>
          <a:solidFill>
            <a:srgbClr val="245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Tree>
    <p:extLst>
      <p:ext uri="{BB962C8B-B14F-4D97-AF65-F5344CB8AC3E}">
        <p14:creationId xmlns:p14="http://schemas.microsoft.com/office/powerpoint/2010/main" val="267464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634A7-9004-D440-86C3-4AB48AA775E9}"/>
              </a:ext>
            </a:extLst>
          </p:cNvPr>
          <p:cNvSpPr>
            <a:spLocks noGrp="1"/>
          </p:cNvSpPr>
          <p:nvPr>
            <p:ph type="title"/>
          </p:nvPr>
        </p:nvSpPr>
        <p:spPr>
          <a:xfrm>
            <a:off x="831850" y="784706"/>
            <a:ext cx="10515600" cy="2852737"/>
          </a:xfrm>
        </p:spPr>
        <p:txBody>
          <a:bodyPr anchor="b"/>
          <a:lstStyle>
            <a:lvl1pPr>
              <a:defRPr sz="6000" b="0" i="0">
                <a:latin typeface="Montserrat" pitchFamily="2" charset="77"/>
              </a:defRPr>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013C5C9E-DB6F-504B-93BB-66CF3497ABDA}"/>
              </a:ext>
            </a:extLst>
          </p:cNvPr>
          <p:cNvSpPr>
            <a:spLocks noGrp="1"/>
          </p:cNvSpPr>
          <p:nvPr>
            <p:ph type="body" idx="1"/>
          </p:nvPr>
        </p:nvSpPr>
        <p:spPr>
          <a:xfrm>
            <a:off x="831850" y="3664431"/>
            <a:ext cx="10515600" cy="1500187"/>
          </a:xfrm>
        </p:spPr>
        <p:txBody>
          <a:bodyPr/>
          <a:lstStyle>
            <a:lvl1pPr marL="0" indent="0">
              <a:buNone/>
              <a:defRPr sz="2400" b="0" i="0">
                <a:solidFill>
                  <a:schemeClr val="tx1">
                    <a:tint val="75000"/>
                  </a:schemeClr>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5" name="Marcador de pie de página 4">
            <a:extLst>
              <a:ext uri="{FF2B5EF4-FFF2-40B4-BE49-F238E27FC236}">
                <a16:creationId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4248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838200" y="1825625"/>
            <a:ext cx="6463748" cy="4351338"/>
          </a:xfr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7779024" y="1825625"/>
            <a:ext cx="3886925" cy="4351338"/>
          </a:xfr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27/11/2019</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dirty="0"/>
          </a:p>
        </p:txBody>
      </p:sp>
      <p:sp>
        <p:nvSpPr>
          <p:cNvPr id="14" name="Rectangle 13"/>
          <p:cNvSpPr/>
          <p:nvPr userDrawn="1"/>
        </p:nvSpPr>
        <p:spPr>
          <a:xfrm>
            <a:off x="11934305" y="366713"/>
            <a:ext cx="257695" cy="1576243"/>
          </a:xfrm>
          <a:prstGeom prst="rect">
            <a:avLst/>
          </a:prstGeom>
          <a:solidFill>
            <a:srgbClr val="245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6" name="Text Placeholder 15"/>
          <p:cNvSpPr>
            <a:spLocks noGrp="1"/>
          </p:cNvSpPr>
          <p:nvPr>
            <p:ph type="body" sz="quarter" idx="13" hasCustomPrompt="1"/>
          </p:nvPr>
        </p:nvSpPr>
        <p:spPr>
          <a:xfrm>
            <a:off x="7779025" y="366714"/>
            <a:ext cx="3843131" cy="1458912"/>
          </a:xfrm>
        </p:spPr>
        <p:txBody>
          <a:bodyPr>
            <a:normAutofit/>
          </a:bodyPr>
          <a:lstStyle>
            <a:lvl1pPr marL="0" indent="0">
              <a:buNone/>
              <a:defRPr sz="3200">
                <a:solidFill>
                  <a:srgbClr val="245C4F"/>
                </a:solidFill>
                <a:latin typeface="Montserrat SemiBold" panose="00000700000000000000" pitchFamily="2" charset="0"/>
              </a:defRPr>
            </a:lvl1pPr>
          </a:lstStyle>
          <a:p>
            <a:pPr lvl="0"/>
            <a:r>
              <a:rPr lang="en-US" dirty="0"/>
              <a:t>CLICK TO EDIT MASTER</a:t>
            </a:r>
          </a:p>
        </p:txBody>
      </p:sp>
    </p:spTree>
    <p:extLst>
      <p:ext uri="{BB962C8B-B14F-4D97-AF65-F5344CB8AC3E}">
        <p14:creationId xmlns:p14="http://schemas.microsoft.com/office/powerpoint/2010/main" val="278365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B79C-27DF-DA46-9B64-4E0256DA97D5}"/>
              </a:ext>
            </a:extLst>
          </p:cNvPr>
          <p:cNvSpPr>
            <a:spLocks noGrp="1"/>
          </p:cNvSpPr>
          <p:nvPr>
            <p:ph type="title"/>
          </p:nvPr>
        </p:nvSpPr>
        <p:spPr>
          <a:xfrm>
            <a:off x="839788" y="365125"/>
            <a:ext cx="10515600" cy="1325563"/>
          </a:xfrm>
        </p:spPr>
        <p:txBody>
          <a:bodyPr/>
          <a:lstStyle>
            <a:lvl1pPr>
              <a:defRPr sz="4000" b="0" i="0">
                <a:latin typeface="Montserrat Medium" pitchFamily="2" charset="77"/>
              </a:defRPr>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8BC9834F-FDDC-E444-AA42-F599DEF8AFB7}"/>
              </a:ext>
            </a:extLst>
          </p:cNvPr>
          <p:cNvSpPr>
            <a:spLocks noGrp="1"/>
          </p:cNvSpPr>
          <p:nvPr>
            <p:ph type="body" idx="1"/>
          </p:nvPr>
        </p:nvSpPr>
        <p:spPr>
          <a:xfrm>
            <a:off x="839788" y="1681163"/>
            <a:ext cx="5157787" cy="823912"/>
          </a:xfrm>
        </p:spPr>
        <p:txBody>
          <a:bodyPr anchor="b">
            <a:noAutofit/>
          </a:bodyPr>
          <a:lstStyle>
            <a:lvl1pPr marL="0" indent="0">
              <a:buNone/>
              <a:defRPr sz="20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E804EBD2-6E8F-DD4D-A7F0-B009AC0DF707}"/>
              </a:ext>
            </a:extLst>
          </p:cNvPr>
          <p:cNvSpPr>
            <a:spLocks noGrp="1"/>
          </p:cNvSpPr>
          <p:nvPr>
            <p:ph sz="half" idx="2"/>
          </p:nvPr>
        </p:nvSpPr>
        <p:spPr>
          <a:xfrm>
            <a:off x="839788" y="2505075"/>
            <a:ext cx="5157787" cy="3684588"/>
          </a:xfr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a:extLst>
              <a:ext uri="{FF2B5EF4-FFF2-40B4-BE49-F238E27FC236}">
                <a16:creationId xmlns:a16="http://schemas.microsoft.com/office/drawing/2014/main" id="{0476336B-7889-A545-8051-B71747F39B6D}"/>
              </a:ext>
            </a:extLst>
          </p:cNvPr>
          <p:cNvSpPr>
            <a:spLocks noGrp="1"/>
          </p:cNvSpPr>
          <p:nvPr>
            <p:ph type="body" sz="quarter" idx="3"/>
          </p:nvPr>
        </p:nvSpPr>
        <p:spPr>
          <a:xfrm>
            <a:off x="6172200" y="1681163"/>
            <a:ext cx="5183188" cy="823912"/>
          </a:xfrm>
        </p:spPr>
        <p:txBody>
          <a:bodyPr anchor="b">
            <a:noAutofit/>
          </a:bodyPr>
          <a:lstStyle>
            <a:lvl1pPr marL="0" indent="0">
              <a:buNone/>
              <a:defRPr sz="20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dirty="0"/>
              <a:t>Editar los estilos de texto del patrón
Segundo nivel
Tercer nivel
Cuarto nivel
Quinto nivel</a:t>
            </a:r>
            <a:endParaRPr lang="es-MX" dirty="0"/>
          </a:p>
        </p:txBody>
      </p:sp>
      <p:sp>
        <p:nvSpPr>
          <p:cNvPr id="6" name="Marcador de contenido 5">
            <a:extLst>
              <a:ext uri="{FF2B5EF4-FFF2-40B4-BE49-F238E27FC236}">
                <a16:creationId xmlns:a16="http://schemas.microsoft.com/office/drawing/2014/main" id="{975D9E89-2F81-8E4E-8F00-6E2A93AE2FB2}"/>
              </a:ext>
            </a:extLst>
          </p:cNvPr>
          <p:cNvSpPr>
            <a:spLocks noGrp="1"/>
          </p:cNvSpPr>
          <p:nvPr>
            <p:ph sz="quarter" idx="4"/>
          </p:nvPr>
        </p:nvSpPr>
        <p:spPr>
          <a:xfrm>
            <a:off x="6172200" y="2505075"/>
            <a:ext cx="5183188" cy="3684588"/>
          </a:xfrm>
        </p:spPr>
        <p:txBody>
          <a:bodyPr>
            <a:normAutofit/>
          </a:bodyPr>
          <a:lstStyle>
            <a:lvl1pPr>
              <a:defRPr sz="2400" b="0" i="0">
                <a:latin typeface="Montserrat Medium" pitchFamily="2" charset="77"/>
              </a:defRPr>
            </a:lvl1p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8" name="Marcador de pie de página 7">
            <a:extLst>
              <a:ext uri="{FF2B5EF4-FFF2-40B4-BE49-F238E27FC236}">
                <a16:creationId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683DC7C-0DFD-A146-96AA-922A0BD91A73}"/>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4" name="Marcador de pie de página 3">
            <a:extLst>
              <a:ext uri="{FF2B5EF4-FFF2-40B4-BE49-F238E27FC236}">
                <a16:creationId xmlns:a16="http://schemas.microsoft.com/office/drawing/2014/main" id="{FF2200DE-3D26-A84D-8F5E-384E93FCFB6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9D56C6E-3E4E-2E4E-A2D6-8B0B5AAE2D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2" name="Text Placeholder 11"/>
          <p:cNvSpPr>
            <a:spLocks noGrp="1"/>
          </p:cNvSpPr>
          <p:nvPr>
            <p:ph type="body" sz="quarter" idx="14" hasCustomPrompt="1"/>
          </p:nvPr>
        </p:nvSpPr>
        <p:spPr>
          <a:xfrm>
            <a:off x="2536380" y="3876851"/>
            <a:ext cx="7119240" cy="658812"/>
          </a:xfrm>
        </p:spPr>
        <p:txBody>
          <a:bodyPr>
            <a:noAutofit/>
          </a:bodyPr>
          <a:lstStyle>
            <a:lvl1pPr marL="0" indent="0" algn="ctr">
              <a:buNone/>
              <a:defRPr sz="2800">
                <a:solidFill>
                  <a:srgbClr val="4D4D4D"/>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
        <p:nvSpPr>
          <p:cNvPr id="8" name="Rectangle 7"/>
          <p:cNvSpPr/>
          <p:nvPr userDrawn="1"/>
        </p:nvSpPr>
        <p:spPr>
          <a:xfrm>
            <a:off x="4917782" y="2589519"/>
            <a:ext cx="7274218" cy="1006609"/>
          </a:xfrm>
          <a:prstGeom prst="rect">
            <a:avLst/>
          </a:prstGeom>
          <a:gradFill flip="none" rotWithShape="1">
            <a:gsLst>
              <a:gs pos="100000">
                <a:srgbClr val="DEC9A2">
                  <a:shade val="67500"/>
                  <a:satMod val="115000"/>
                  <a:alpha val="0"/>
                </a:srgbClr>
              </a:gs>
              <a:gs pos="0">
                <a:srgbClr val="DEC9A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265C4F"/>
              </a:solidFill>
            </a:endParaRPr>
          </a:p>
        </p:txBody>
      </p:sp>
      <p:sp>
        <p:nvSpPr>
          <p:cNvPr id="10" name="Text Placeholder 9"/>
          <p:cNvSpPr>
            <a:spLocks noGrp="1"/>
          </p:cNvSpPr>
          <p:nvPr>
            <p:ph type="body" sz="quarter" idx="13" hasCustomPrompt="1"/>
          </p:nvPr>
        </p:nvSpPr>
        <p:spPr>
          <a:xfrm>
            <a:off x="1498408" y="2811857"/>
            <a:ext cx="10126721" cy="561931"/>
          </a:xfrm>
        </p:spPr>
        <p:txBody>
          <a:bodyPr>
            <a:normAutofit/>
          </a:bodyPr>
          <a:lstStyle>
            <a:lvl1pPr marL="0" indent="0" algn="ctr">
              <a:buNone/>
              <a:defRPr sz="4000">
                <a:solidFill>
                  <a:srgbClr val="245C4F"/>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91909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2F6A71-34EE-B34B-AFA7-18487432D518}"/>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3" name="Marcador de pie de página 2">
            <a:extLst>
              <a:ext uri="{FF2B5EF4-FFF2-40B4-BE49-F238E27FC236}">
                <a16:creationId xmlns:a16="http://schemas.microsoft.com/office/drawing/2014/main" id="{7A14938F-592E-C442-8304-19C2B2DCC56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7B6C953-D0A6-0944-AF6E-40BEA205D382}"/>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6" name="Text Placeholder 5"/>
          <p:cNvSpPr>
            <a:spLocks noGrp="1"/>
          </p:cNvSpPr>
          <p:nvPr>
            <p:ph type="body" sz="quarter" idx="13" hasCustomPrompt="1"/>
          </p:nvPr>
        </p:nvSpPr>
        <p:spPr>
          <a:xfrm>
            <a:off x="838200" y="474133"/>
            <a:ext cx="5595938" cy="5681133"/>
          </a:xfrm>
        </p:spPr>
        <p:txBody>
          <a:bodyPr>
            <a:noAutofit/>
          </a:bodyPr>
          <a:lstStyle>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Montserrat Medium" panose="00000600000000000000" pitchFamily="2" charset="0"/>
              </a:defRPr>
            </a:lvl2pPr>
          </a:lstStyle>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1"/>
            <a:endParaRPr lang="en-US" dirty="0"/>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1"/>
            <a:endParaRPr lang="en-US" dirty="0"/>
          </a:p>
        </p:txBody>
      </p:sp>
      <p:sp>
        <p:nvSpPr>
          <p:cNvPr id="8" name="Text Placeholder 7"/>
          <p:cNvSpPr>
            <a:spLocks noGrp="1"/>
          </p:cNvSpPr>
          <p:nvPr>
            <p:ph type="body" sz="quarter" idx="14" hasCustomPrompt="1"/>
          </p:nvPr>
        </p:nvSpPr>
        <p:spPr>
          <a:xfrm>
            <a:off x="6434138" y="474663"/>
            <a:ext cx="4919662" cy="5537200"/>
          </a:xfrm>
        </p:spPr>
        <p:txBody>
          <a:bodyPr>
            <a:normAutofit/>
          </a:bodyPr>
          <a:lstStyle>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Montserrat Medium" panose="00000600000000000000" pitchFamily="2" charset="0"/>
              </a:defRPr>
            </a:lvl2pPr>
          </a:lstStyle>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1"/>
            <a:endParaRPr lang="en-US" dirty="0"/>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a:t>
            </a:r>
          </a:p>
          <a:p>
            <a:pPr lvl="1"/>
            <a:endParaRPr lang="en-US" dirty="0"/>
          </a:p>
        </p:txBody>
      </p:sp>
    </p:spTree>
    <p:extLst>
      <p:ext uri="{BB962C8B-B14F-4D97-AF65-F5344CB8AC3E}">
        <p14:creationId xmlns:p14="http://schemas.microsoft.com/office/powerpoint/2010/main" val="385544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441508-0523-EB44-8782-98EE1226B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0" name="Marcador de texto 3">
            <a:extLst>
              <a:ext uri="{FF2B5EF4-FFF2-40B4-BE49-F238E27FC236}">
                <a16:creationId xmlns:a16="http://schemas.microsoft.com/office/drawing/2014/main" id="{7BABA1EB-E234-F844-997D-E59CC62EAAC6}"/>
              </a:ext>
            </a:extLst>
          </p:cNvPr>
          <p:cNvSpPr>
            <a:spLocks noGrp="1"/>
          </p:cNvSpPr>
          <p:nvPr>
            <p:ph type="body" sz="half" idx="2"/>
          </p:nvPr>
        </p:nvSpPr>
        <p:spPr>
          <a:xfrm>
            <a:off x="595239" y="272732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12" name="Rectangle 11"/>
          <p:cNvSpPr/>
          <p:nvPr userDrawn="1"/>
        </p:nvSpPr>
        <p:spPr>
          <a:xfrm>
            <a:off x="0" y="1076832"/>
            <a:ext cx="257695" cy="1576243"/>
          </a:xfrm>
          <a:prstGeom prst="rect">
            <a:avLst/>
          </a:prstGeom>
          <a:solidFill>
            <a:srgbClr val="245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solidFill>
                <a:srgbClr val="245C4F"/>
              </a:solidFill>
            </a:endParaRPr>
          </a:p>
        </p:txBody>
      </p:sp>
      <p:sp>
        <p:nvSpPr>
          <p:cNvPr id="16" name="Text Placeholder 15"/>
          <p:cNvSpPr>
            <a:spLocks noGrp="1"/>
          </p:cNvSpPr>
          <p:nvPr>
            <p:ph type="body" sz="quarter" idx="13" hasCustomPrompt="1"/>
          </p:nvPr>
        </p:nvSpPr>
        <p:spPr>
          <a:xfrm>
            <a:off x="595313" y="1076325"/>
            <a:ext cx="3932237" cy="1576388"/>
          </a:xfrm>
        </p:spPr>
        <p:txBody>
          <a:bodyPr/>
          <a:lstStyle>
            <a:lvl1pPr marL="0" indent="0">
              <a:buNone/>
              <a:defRPr>
                <a:solidFill>
                  <a:srgbClr val="245C4F"/>
                </a:solidFill>
                <a:latin typeface="Montserrat SemiBold" panose="00000700000000000000" pitchFamily="2" charset="0"/>
              </a:defRPr>
            </a:lvl1pPr>
            <a:lvl2pPr marL="0" indent="0">
              <a:buNone/>
              <a:defRPr>
                <a:solidFill>
                  <a:srgbClr val="245C4F"/>
                </a:solidFill>
                <a:latin typeface="Montserrat Medium" panose="00000600000000000000"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0519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8FF210F0-7655-9348-979B-F10284E2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7BABA1EB-E234-F844-997D-E59CC62EAAC6}"/>
              </a:ext>
            </a:extLst>
          </p:cNvPr>
          <p:cNvSpPr>
            <a:spLocks noGrp="1"/>
          </p:cNvSpPr>
          <p:nvPr>
            <p:ph type="body" sz="half" idx="2"/>
          </p:nvPr>
        </p:nvSpPr>
        <p:spPr>
          <a:xfrm>
            <a:off x="595239" y="372176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993BF44C-2FF4-B347-B721-2814E7461C27}"/>
              </a:ext>
            </a:extLst>
          </p:cNvPr>
          <p:cNvSpPr>
            <a:spLocks noGrp="1"/>
          </p:cNvSpPr>
          <p:nvPr>
            <p:ph type="dt" sz="half" idx="10"/>
          </p:nvPr>
        </p:nvSpPr>
        <p:spPr/>
        <p:txBody>
          <a:bodyPr/>
          <a:lstStyle/>
          <a:p>
            <a:fld id="{62B8DF0E-90BF-EC4E-8934-156187A1162F}" type="datetimeFigureOut">
              <a:rPr lang="es-MX" smtClean="0"/>
              <a:t>27/11/2019</a:t>
            </a:fld>
            <a:endParaRPr lang="es-MX"/>
          </a:p>
        </p:txBody>
      </p:sp>
      <p:sp>
        <p:nvSpPr>
          <p:cNvPr id="6" name="Marcador de pie de página 5">
            <a:extLst>
              <a:ext uri="{FF2B5EF4-FFF2-40B4-BE49-F238E27FC236}">
                <a16:creationId xmlns:a16="http://schemas.microsoft.com/office/drawing/2014/main" id="{3735DECE-B230-5F4B-97A7-EE46C22B896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E1DD807-9735-484F-B0A4-5F9D807F457D}"/>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Rectangle 8"/>
          <p:cNvSpPr/>
          <p:nvPr userDrawn="1"/>
        </p:nvSpPr>
        <p:spPr>
          <a:xfrm>
            <a:off x="0" y="1076832"/>
            <a:ext cx="257695" cy="1576243"/>
          </a:xfrm>
          <a:prstGeom prst="rect">
            <a:avLst/>
          </a:prstGeom>
          <a:solidFill>
            <a:srgbClr val="245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1" name="Text Placeholder 10"/>
          <p:cNvSpPr>
            <a:spLocks noGrp="1"/>
          </p:cNvSpPr>
          <p:nvPr>
            <p:ph type="body" sz="quarter" idx="13"/>
          </p:nvPr>
        </p:nvSpPr>
        <p:spPr>
          <a:xfrm>
            <a:off x="595313" y="1076325"/>
            <a:ext cx="4062145" cy="1576388"/>
          </a:xfrm>
        </p:spPr>
        <p:txBody>
          <a:bodyPr>
            <a:noAutofit/>
          </a:bodyPr>
          <a:lstStyle>
            <a:lvl1pPr marL="0" indent="0">
              <a:buNone/>
              <a:defRPr sz="4400">
                <a:solidFill>
                  <a:srgbClr val="245C4F"/>
                </a:solidFill>
                <a:latin typeface="Montserrat SemiBold" panose="00000700000000000000" pitchFamily="2" charset="0"/>
              </a:defRPr>
            </a:lvl1pPr>
            <a:lvl2pPr marL="0" indent="0">
              <a:buNone/>
              <a:defRPr sz="4000">
                <a:solidFill>
                  <a:srgbClr val="245C4F"/>
                </a:solidFill>
                <a:latin typeface="Montserrat Medium" panose="00000600000000000000" pitchFamily="2" charset="0"/>
              </a:defRPr>
            </a:lvl2pPr>
          </a:lstStyle>
          <a:p>
            <a:pPr lvl="0"/>
            <a:r>
              <a:rPr lang="en-US" dirty="0"/>
              <a:t>Click to edit </a:t>
            </a:r>
          </a:p>
          <a:p>
            <a:pPr lvl="1"/>
            <a:r>
              <a:rPr lang="en-US" dirty="0"/>
              <a:t>Second level</a:t>
            </a:r>
          </a:p>
        </p:txBody>
      </p:sp>
    </p:spTree>
    <p:extLst>
      <p:ext uri="{BB962C8B-B14F-4D97-AF65-F5344CB8AC3E}">
        <p14:creationId xmlns:p14="http://schemas.microsoft.com/office/powerpoint/2010/main" val="108244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499C0E-414B-4742-8F18-A0ECE1444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DA3AE6D4-0422-4248-B05D-55FE46C67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MX" dirty="0"/>
          </a:p>
        </p:txBody>
      </p:sp>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27/11/2019</a:t>
            </a:fld>
            <a:endParaRPr lang="es-MX"/>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2B467B-BFC1-4CEB-9B4E-91F959DD9171}"/>
              </a:ext>
            </a:extLst>
          </p:cNvPr>
          <p:cNvSpPr>
            <a:spLocks noGrp="1"/>
          </p:cNvSpPr>
          <p:nvPr>
            <p:ph type="body" sz="quarter" idx="14"/>
          </p:nvPr>
        </p:nvSpPr>
        <p:spPr/>
        <p:txBody>
          <a:bodyPr/>
          <a:lstStyle/>
          <a:p>
            <a:r>
              <a:rPr lang="es-MX" b="1" dirty="0"/>
              <a:t>2020-2021</a:t>
            </a:r>
          </a:p>
        </p:txBody>
      </p:sp>
      <p:sp>
        <p:nvSpPr>
          <p:cNvPr id="3" name="Marcador de texto 2">
            <a:extLst>
              <a:ext uri="{FF2B5EF4-FFF2-40B4-BE49-F238E27FC236}">
                <a16:creationId xmlns:a16="http://schemas.microsoft.com/office/drawing/2014/main" id="{2D828F56-DCEB-4AAD-B48E-D26EA5553B03}"/>
              </a:ext>
            </a:extLst>
          </p:cNvPr>
          <p:cNvSpPr>
            <a:spLocks noGrp="1"/>
          </p:cNvSpPr>
          <p:nvPr>
            <p:ph type="body" sz="quarter" idx="13"/>
          </p:nvPr>
        </p:nvSpPr>
        <p:spPr>
          <a:xfrm>
            <a:off x="1498408" y="2655447"/>
            <a:ext cx="10126721" cy="561931"/>
          </a:xfrm>
        </p:spPr>
        <p:txBody>
          <a:bodyPr>
            <a:noAutofit/>
          </a:bodyPr>
          <a:lstStyle/>
          <a:p>
            <a:r>
              <a:rPr lang="es-MX" sz="2800" b="1" dirty="0"/>
              <a:t>Programa de Trabajo Anual del </a:t>
            </a:r>
          </a:p>
          <a:p>
            <a:r>
              <a:rPr lang="es-MX" sz="2800" b="1" dirty="0"/>
              <a:t>Observatorio Nacional de Mejora Regulatoria</a:t>
            </a:r>
          </a:p>
        </p:txBody>
      </p:sp>
    </p:spTree>
    <p:extLst>
      <p:ext uri="{BB962C8B-B14F-4D97-AF65-F5344CB8AC3E}">
        <p14:creationId xmlns:p14="http://schemas.microsoft.com/office/powerpoint/2010/main" val="300221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2D2CD77-940F-48F5-9C1A-105B81F6F376}"/>
              </a:ext>
            </a:extLst>
          </p:cNvPr>
          <p:cNvSpPr>
            <a:spLocks noGrp="1"/>
          </p:cNvSpPr>
          <p:nvPr>
            <p:ph type="body" sz="half" idx="2"/>
          </p:nvPr>
        </p:nvSpPr>
        <p:spPr>
          <a:xfrm>
            <a:off x="414765" y="2740195"/>
            <a:ext cx="3932237" cy="2386936"/>
          </a:xfrm>
          <a:prstGeom prst="bracketPair">
            <a:avLst/>
          </a:prstGeom>
        </p:spPr>
        <p:style>
          <a:lnRef idx="3">
            <a:schemeClr val="accent6"/>
          </a:lnRef>
          <a:fillRef idx="0">
            <a:schemeClr val="accent6"/>
          </a:fillRef>
          <a:effectRef idx="2">
            <a:schemeClr val="accent6"/>
          </a:effectRef>
          <a:fontRef idx="minor">
            <a:schemeClr val="tx1"/>
          </a:fontRef>
        </p:style>
        <p:txBody>
          <a:bodyPr>
            <a:normAutofit/>
          </a:bodyPr>
          <a:lstStyle/>
          <a:p>
            <a:pPr algn="just"/>
            <a:r>
              <a:rPr lang="es-ES" dirty="0"/>
              <a:t>En cumplimiento del artículo 36, fracción II de la Ley General de Mejora Regulatoria y del Objetivo 8, meta 8.4 de la Estrategia Nacional de Mejora Regulatoria, y el acuerdo AC-1SOONMR-005-09/2019 generado en la sesión de Instalación del Observatorio Nacional del 12 de septiembre del año en curso.</a:t>
            </a:r>
            <a:endParaRPr lang="es-MX" dirty="0"/>
          </a:p>
        </p:txBody>
      </p:sp>
      <p:sp>
        <p:nvSpPr>
          <p:cNvPr id="4" name="Marcador de texto 3">
            <a:extLst>
              <a:ext uri="{FF2B5EF4-FFF2-40B4-BE49-F238E27FC236}">
                <a16:creationId xmlns:a16="http://schemas.microsoft.com/office/drawing/2014/main" id="{18702F6A-9A4F-4EC7-A3B7-647450F955E9}"/>
              </a:ext>
            </a:extLst>
          </p:cNvPr>
          <p:cNvSpPr>
            <a:spLocks noGrp="1"/>
          </p:cNvSpPr>
          <p:nvPr>
            <p:ph type="body" sz="quarter" idx="13"/>
          </p:nvPr>
        </p:nvSpPr>
        <p:spPr/>
        <p:txBody>
          <a:bodyPr>
            <a:normAutofit/>
          </a:bodyPr>
          <a:lstStyle/>
          <a:p>
            <a:r>
              <a:rPr lang="es-MX" dirty="0">
                <a:solidFill>
                  <a:schemeClr val="accent6"/>
                </a:solidFill>
              </a:rPr>
              <a:t>Programa de Trabajo Anual del ONMR 2020-2021</a:t>
            </a:r>
          </a:p>
        </p:txBody>
      </p:sp>
      <p:pic>
        <p:nvPicPr>
          <p:cNvPr id="5" name="Imagen 4">
            <a:extLst>
              <a:ext uri="{FF2B5EF4-FFF2-40B4-BE49-F238E27FC236}">
                <a16:creationId xmlns:a16="http://schemas.microsoft.com/office/drawing/2014/main" id="{DB6B254E-E0DB-4BD1-98CA-16C4A3394622}"/>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941" y="5164058"/>
            <a:ext cx="1141730" cy="539750"/>
          </a:xfrm>
          <a:prstGeom prst="rect">
            <a:avLst/>
          </a:prstGeom>
          <a:noFill/>
          <a:ln>
            <a:noFill/>
          </a:ln>
        </p:spPr>
      </p:pic>
      <p:pic>
        <p:nvPicPr>
          <p:cNvPr id="6" name="Imagen 5">
            <a:extLst>
              <a:ext uri="{FF2B5EF4-FFF2-40B4-BE49-F238E27FC236}">
                <a16:creationId xmlns:a16="http://schemas.microsoft.com/office/drawing/2014/main" id="{8F2BA936-7260-4A6C-A9B3-52CE3D60B050}"/>
              </a:ext>
            </a:extLst>
          </p:cNvPr>
          <p:cNvPicPr/>
          <p:nvPr/>
        </p:nvPicPr>
        <p:blipFill>
          <a:blip r:embed="rId3">
            <a:extLst>
              <a:ext uri="{28A0092B-C50C-407E-A947-70E740481C1C}">
                <a14:useLocalDpi xmlns:a14="http://schemas.microsoft.com/office/drawing/2010/main" val="0"/>
              </a:ext>
            </a:extLst>
          </a:blip>
          <a:stretch>
            <a:fillRect/>
          </a:stretch>
        </p:blipFill>
        <p:spPr>
          <a:xfrm>
            <a:off x="1258001" y="5159462"/>
            <a:ext cx="1142365" cy="539750"/>
          </a:xfrm>
          <a:prstGeom prst="rect">
            <a:avLst/>
          </a:prstGeom>
        </p:spPr>
      </p:pic>
      <p:pic>
        <p:nvPicPr>
          <p:cNvPr id="28" name="Imagen 27">
            <a:extLst>
              <a:ext uri="{FF2B5EF4-FFF2-40B4-BE49-F238E27FC236}">
                <a16:creationId xmlns:a16="http://schemas.microsoft.com/office/drawing/2014/main" id="{B6C53968-BD82-4228-978E-9022DBA66C01}"/>
              </a:ext>
            </a:extLst>
          </p:cNvPr>
          <p:cNvPicPr>
            <a:picLocks noChangeAspect="1"/>
          </p:cNvPicPr>
          <p:nvPr/>
        </p:nvPicPr>
        <p:blipFill rotWithShape="1">
          <a:blip r:embed="rId4">
            <a:duotone>
              <a:schemeClr val="accent6">
                <a:shade val="45000"/>
                <a:satMod val="135000"/>
              </a:schemeClr>
              <a:prstClr val="white"/>
            </a:duotone>
          </a:blip>
          <a:srcRect t="25399" b="30814"/>
          <a:stretch/>
        </p:blipFill>
        <p:spPr>
          <a:xfrm>
            <a:off x="4940300" y="778461"/>
            <a:ext cx="7048500" cy="2610852"/>
          </a:xfrm>
          <a:prstGeom prst="rect">
            <a:avLst/>
          </a:prstGeom>
          <a:ln>
            <a:noFill/>
          </a:ln>
          <a:effectLst>
            <a:outerShdw blurRad="292100" dist="139700" dir="2700000" algn="tl" rotWithShape="0">
              <a:srgbClr val="333333">
                <a:alpha val="65000"/>
              </a:srgbClr>
            </a:outerShdw>
          </a:effectLst>
        </p:spPr>
      </p:pic>
      <p:sp>
        <p:nvSpPr>
          <p:cNvPr id="29" name="Rectángulo 28">
            <a:extLst>
              <a:ext uri="{FF2B5EF4-FFF2-40B4-BE49-F238E27FC236}">
                <a16:creationId xmlns:a16="http://schemas.microsoft.com/office/drawing/2014/main" id="{289DAF18-325E-436F-B564-852856455324}"/>
              </a:ext>
            </a:extLst>
          </p:cNvPr>
          <p:cNvSpPr/>
          <p:nvPr/>
        </p:nvSpPr>
        <p:spPr>
          <a:xfrm>
            <a:off x="4940300" y="3198813"/>
            <a:ext cx="7048500" cy="28575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62DEF919-0570-4468-9D68-4702034AFC76}"/>
              </a:ext>
            </a:extLst>
          </p:cNvPr>
          <p:cNvSpPr/>
          <p:nvPr/>
        </p:nvSpPr>
        <p:spPr>
          <a:xfrm>
            <a:off x="5454650" y="3679607"/>
            <a:ext cx="6096000" cy="1754326"/>
          </a:xfrm>
          <a:prstGeom prst="rect">
            <a:avLst/>
          </a:prstGeom>
        </p:spPr>
        <p:txBody>
          <a:bodyPr>
            <a:spAutoFit/>
          </a:bodyPr>
          <a:lstStyle/>
          <a:p>
            <a:pPr algn="just"/>
            <a:r>
              <a:rPr lang="es-ES" dirty="0">
                <a:solidFill>
                  <a:schemeClr val="bg1"/>
                </a:solidFill>
                <a:ea typeface="Yu Mincho" panose="02020400000000000000" pitchFamily="18" charset="-128"/>
                <a:cs typeface="Times New Roman" panose="02020603050405020304" pitchFamily="18" charset="0"/>
              </a:rPr>
              <a:t>El objetivo del Programa de Trabajo Anual, es construir un escenario de política pública que se materialice en </a:t>
            </a:r>
            <a:r>
              <a:rPr lang="es-ES" b="1" dirty="0">
                <a:solidFill>
                  <a:schemeClr val="bg1"/>
                </a:solidFill>
                <a:ea typeface="Yu Mincho" panose="02020400000000000000" pitchFamily="18" charset="-128"/>
                <a:cs typeface="Times New Roman" panose="02020603050405020304" pitchFamily="18" charset="0"/>
              </a:rPr>
              <a:t>regulaciones de calidad, trámites ágiles e inspecciones que generen certidumbre a la ciudadanía y la comunidad empresarial</a:t>
            </a:r>
            <a:r>
              <a:rPr lang="es-ES" dirty="0">
                <a:solidFill>
                  <a:schemeClr val="bg1"/>
                </a:solidFill>
                <a:ea typeface="Yu Mincho" panose="02020400000000000000" pitchFamily="18" charset="-128"/>
                <a:cs typeface="Times New Roman" panose="02020603050405020304" pitchFamily="18" charset="0"/>
              </a:rPr>
              <a:t>, en el periodo de 2020-2021. </a:t>
            </a:r>
            <a:endParaRPr lang="es-MX" dirty="0">
              <a:solidFill>
                <a:schemeClr val="bg1"/>
              </a:solidFill>
            </a:endParaRPr>
          </a:p>
        </p:txBody>
      </p:sp>
      <p:sp>
        <p:nvSpPr>
          <p:cNvPr id="30" name="Bocadillo nube: nube 29">
            <a:extLst>
              <a:ext uri="{FF2B5EF4-FFF2-40B4-BE49-F238E27FC236}">
                <a16:creationId xmlns:a16="http://schemas.microsoft.com/office/drawing/2014/main" id="{E95260BD-5E09-4FD4-82F3-894102223366}"/>
              </a:ext>
            </a:extLst>
          </p:cNvPr>
          <p:cNvSpPr/>
          <p:nvPr/>
        </p:nvSpPr>
        <p:spPr>
          <a:xfrm>
            <a:off x="5715000" y="778461"/>
            <a:ext cx="1676400" cy="1019175"/>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Bocadillo nube: nube 30">
            <a:extLst>
              <a:ext uri="{FF2B5EF4-FFF2-40B4-BE49-F238E27FC236}">
                <a16:creationId xmlns:a16="http://schemas.microsoft.com/office/drawing/2014/main" id="{2138643A-B19A-4DF5-A312-FB523E6F74F7}"/>
              </a:ext>
            </a:extLst>
          </p:cNvPr>
          <p:cNvSpPr/>
          <p:nvPr/>
        </p:nvSpPr>
        <p:spPr>
          <a:xfrm>
            <a:off x="9575800" y="778461"/>
            <a:ext cx="1676400" cy="1019175"/>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979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F3E41CAB-2FCF-4E5D-A823-4137604C6106}"/>
              </a:ext>
            </a:extLst>
          </p:cNvPr>
          <p:cNvSpPr>
            <a:spLocks noGrp="1"/>
          </p:cNvSpPr>
          <p:nvPr>
            <p:ph type="body" sz="half" idx="2"/>
          </p:nvPr>
        </p:nvSpPr>
        <p:spPr>
          <a:xfrm>
            <a:off x="442839" y="3162300"/>
            <a:ext cx="3932237" cy="2386936"/>
          </a:xfrm>
        </p:spPr>
        <p:txBody>
          <a:bodyPr>
            <a:normAutofit/>
          </a:bodyPr>
          <a:lstStyle/>
          <a:p>
            <a:pPr algn="just"/>
            <a:r>
              <a:rPr lang="es-ES" sz="2000" dirty="0"/>
              <a:t>Lo que no se mide no se puede mejorar, como prueba de lo anterior son los resultados obtenidos en las ediciones 2017 y 2018 </a:t>
            </a:r>
            <a:endParaRPr lang="es-MX" sz="2000" dirty="0"/>
          </a:p>
        </p:txBody>
      </p:sp>
      <p:sp>
        <p:nvSpPr>
          <p:cNvPr id="4" name="Marcador de texto 3">
            <a:extLst>
              <a:ext uri="{FF2B5EF4-FFF2-40B4-BE49-F238E27FC236}">
                <a16:creationId xmlns:a16="http://schemas.microsoft.com/office/drawing/2014/main" id="{590FDC0D-15BD-4FB3-A8C3-8EBA8B7C6EE1}"/>
              </a:ext>
            </a:extLst>
          </p:cNvPr>
          <p:cNvSpPr>
            <a:spLocks noGrp="1"/>
          </p:cNvSpPr>
          <p:nvPr>
            <p:ph type="body" sz="quarter" idx="13"/>
          </p:nvPr>
        </p:nvSpPr>
        <p:spPr/>
        <p:txBody>
          <a:bodyPr>
            <a:normAutofit/>
          </a:bodyPr>
          <a:lstStyle/>
          <a:p>
            <a:r>
              <a:rPr lang="es-MX" dirty="0">
                <a:solidFill>
                  <a:schemeClr val="accent6"/>
                </a:solidFill>
              </a:rPr>
              <a:t>Indicador Subnacional de Mejora Regulatoria 2019 </a:t>
            </a:r>
          </a:p>
        </p:txBody>
      </p:sp>
      <p:graphicFrame>
        <p:nvGraphicFramePr>
          <p:cNvPr id="21" name="Gráfico 20">
            <a:extLst>
              <a:ext uri="{FF2B5EF4-FFF2-40B4-BE49-F238E27FC236}">
                <a16:creationId xmlns:a16="http://schemas.microsoft.com/office/drawing/2014/main" id="{02378C7D-FB4B-47E6-828C-28F11D3B2B76}"/>
              </a:ext>
            </a:extLst>
          </p:cNvPr>
          <p:cNvGraphicFramePr>
            <a:graphicFrameLocks/>
          </p:cNvGraphicFramePr>
          <p:nvPr>
            <p:extLst>
              <p:ext uri="{D42A27DB-BD31-4B8C-83A1-F6EECF244321}">
                <p14:modId xmlns:p14="http://schemas.microsoft.com/office/powerpoint/2010/main" val="927146657"/>
              </p:ext>
            </p:extLst>
          </p:nvPr>
        </p:nvGraphicFramePr>
        <p:xfrm>
          <a:off x="5399723" y="152400"/>
          <a:ext cx="5930900" cy="2781300"/>
        </p:xfrm>
        <a:graphic>
          <a:graphicData uri="http://schemas.openxmlformats.org/drawingml/2006/chart">
            <c:chart xmlns:c="http://schemas.openxmlformats.org/drawingml/2006/chart" xmlns:r="http://schemas.openxmlformats.org/officeDocument/2006/relationships" r:id="rId3"/>
          </a:graphicData>
        </a:graphic>
      </p:graphicFrame>
      <p:sp>
        <p:nvSpPr>
          <p:cNvPr id="22" name="Corchetes 21">
            <a:extLst>
              <a:ext uri="{FF2B5EF4-FFF2-40B4-BE49-F238E27FC236}">
                <a16:creationId xmlns:a16="http://schemas.microsoft.com/office/drawing/2014/main" id="{989A9456-7303-494D-9236-3872CCE8B3CF}"/>
              </a:ext>
            </a:extLst>
          </p:cNvPr>
          <p:cNvSpPr/>
          <p:nvPr/>
        </p:nvSpPr>
        <p:spPr>
          <a:xfrm>
            <a:off x="5334000" y="2933700"/>
            <a:ext cx="6197600" cy="1055608"/>
          </a:xfrm>
          <a:prstGeom prst="bracketPair">
            <a:avLst/>
          </a:prstGeom>
        </p:spPr>
        <p:txBody>
          <a:bodyPr wrap="square">
            <a:spAutoFit/>
          </a:bodyPr>
          <a:lstStyle/>
          <a:p>
            <a:pPr algn="just"/>
            <a:r>
              <a:rPr lang="es-ES" sz="1400" dirty="0"/>
              <a:t>Es importante señalar que mientras en el ejercicio 2017 participaron 32 municipios, en el ejercicio 2018 participaron 63. Por último, estados y municipios aceptaron un total de 4,897 compromisos.</a:t>
            </a:r>
            <a:endParaRPr lang="es-MX" sz="1400" dirty="0"/>
          </a:p>
        </p:txBody>
      </p:sp>
      <p:sp>
        <p:nvSpPr>
          <p:cNvPr id="26" name="Hexágono 25">
            <a:extLst>
              <a:ext uri="{FF2B5EF4-FFF2-40B4-BE49-F238E27FC236}">
                <a16:creationId xmlns:a16="http://schemas.microsoft.com/office/drawing/2014/main" id="{6CACEC76-C497-4F67-B3F2-B29BEAF066F0}"/>
              </a:ext>
            </a:extLst>
          </p:cNvPr>
          <p:cNvSpPr/>
          <p:nvPr/>
        </p:nvSpPr>
        <p:spPr>
          <a:xfrm rot="5400000">
            <a:off x="5411879" y="4381991"/>
            <a:ext cx="1273785" cy="1429543"/>
          </a:xfrm>
          <a:prstGeom prst="hexagon">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7" name="Hexágono 26">
            <a:extLst>
              <a:ext uri="{FF2B5EF4-FFF2-40B4-BE49-F238E27FC236}">
                <a16:creationId xmlns:a16="http://schemas.microsoft.com/office/drawing/2014/main" id="{A556054A-51C3-40A3-98CB-C5D75172CD3C}"/>
              </a:ext>
            </a:extLst>
          </p:cNvPr>
          <p:cNvSpPr/>
          <p:nvPr/>
        </p:nvSpPr>
        <p:spPr>
          <a:xfrm rot="5400000">
            <a:off x="7585584" y="4381991"/>
            <a:ext cx="1273785" cy="1429543"/>
          </a:xfrm>
          <a:prstGeom prst="hexagon">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8" name="Hexágono 27">
            <a:extLst>
              <a:ext uri="{FF2B5EF4-FFF2-40B4-BE49-F238E27FC236}">
                <a16:creationId xmlns:a16="http://schemas.microsoft.com/office/drawing/2014/main" id="{1EF085BF-5D51-4834-9F49-DF0898701E10}"/>
              </a:ext>
            </a:extLst>
          </p:cNvPr>
          <p:cNvSpPr/>
          <p:nvPr/>
        </p:nvSpPr>
        <p:spPr>
          <a:xfrm rot="5400000">
            <a:off x="9732115" y="4381991"/>
            <a:ext cx="1273785" cy="1429543"/>
          </a:xfrm>
          <a:prstGeom prst="hexagon">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1" name="Rectángulo 30">
            <a:extLst>
              <a:ext uri="{FF2B5EF4-FFF2-40B4-BE49-F238E27FC236}">
                <a16:creationId xmlns:a16="http://schemas.microsoft.com/office/drawing/2014/main" id="{86DEF9D9-8761-43C1-ABED-0F61A040ADF6}"/>
              </a:ext>
            </a:extLst>
          </p:cNvPr>
          <p:cNvSpPr/>
          <p:nvPr/>
        </p:nvSpPr>
        <p:spPr>
          <a:xfrm>
            <a:off x="7507705" y="5826219"/>
            <a:ext cx="1665841" cy="523220"/>
          </a:xfrm>
          <a:prstGeom prst="rect">
            <a:avLst/>
          </a:prstGeom>
        </p:spPr>
        <p:txBody>
          <a:bodyPr wrap="none">
            <a:spAutoFit/>
          </a:bodyPr>
          <a:lstStyle/>
          <a:p>
            <a:r>
              <a:rPr lang="es-MX" sz="1400" dirty="0"/>
              <a:t>Levantamiento </a:t>
            </a:r>
          </a:p>
          <a:p>
            <a:r>
              <a:rPr lang="es-MX" sz="1400" dirty="0"/>
              <a:t>de información </a:t>
            </a:r>
          </a:p>
        </p:txBody>
      </p:sp>
      <p:sp>
        <p:nvSpPr>
          <p:cNvPr id="32" name="Rectángulo 31">
            <a:extLst>
              <a:ext uri="{FF2B5EF4-FFF2-40B4-BE49-F238E27FC236}">
                <a16:creationId xmlns:a16="http://schemas.microsoft.com/office/drawing/2014/main" id="{E36E303C-4221-44EB-B562-36A4BC1AA4D0}"/>
              </a:ext>
            </a:extLst>
          </p:cNvPr>
          <p:cNvSpPr/>
          <p:nvPr/>
        </p:nvSpPr>
        <p:spPr>
          <a:xfrm>
            <a:off x="4958785" y="5865862"/>
            <a:ext cx="2032929" cy="523220"/>
          </a:xfrm>
          <a:prstGeom prst="rect">
            <a:avLst/>
          </a:prstGeom>
        </p:spPr>
        <p:txBody>
          <a:bodyPr wrap="none">
            <a:spAutoFit/>
          </a:bodyPr>
          <a:lstStyle/>
          <a:p>
            <a:pPr algn="ctr"/>
            <a:r>
              <a:rPr lang="es-MX" sz="1400" dirty="0"/>
              <a:t>Fecha de Arranque </a:t>
            </a:r>
          </a:p>
          <a:p>
            <a:pPr algn="ctr"/>
            <a:r>
              <a:rPr lang="es-MX" sz="1400" dirty="0"/>
              <a:t>09/12/19</a:t>
            </a:r>
          </a:p>
        </p:txBody>
      </p:sp>
      <p:sp>
        <p:nvSpPr>
          <p:cNvPr id="33" name="Rectángulo 32">
            <a:extLst>
              <a:ext uri="{FF2B5EF4-FFF2-40B4-BE49-F238E27FC236}">
                <a16:creationId xmlns:a16="http://schemas.microsoft.com/office/drawing/2014/main" id="{9E203F6D-89C2-4690-84E5-2500D358F37E}"/>
              </a:ext>
            </a:extLst>
          </p:cNvPr>
          <p:cNvSpPr/>
          <p:nvPr/>
        </p:nvSpPr>
        <p:spPr>
          <a:xfrm>
            <a:off x="9700048" y="5865862"/>
            <a:ext cx="1564852" cy="523220"/>
          </a:xfrm>
          <a:prstGeom prst="rect">
            <a:avLst/>
          </a:prstGeom>
        </p:spPr>
        <p:txBody>
          <a:bodyPr wrap="none">
            <a:spAutoFit/>
          </a:bodyPr>
          <a:lstStyle/>
          <a:p>
            <a:r>
              <a:rPr lang="es-MX" sz="1400" dirty="0"/>
              <a:t>Publicación de </a:t>
            </a:r>
          </a:p>
          <a:p>
            <a:r>
              <a:rPr lang="es-MX" sz="1400" dirty="0"/>
              <a:t>resultados </a:t>
            </a:r>
          </a:p>
        </p:txBody>
      </p:sp>
      <p:pic>
        <p:nvPicPr>
          <p:cNvPr id="34" name="Imagen 33">
            <a:extLst>
              <a:ext uri="{FF2B5EF4-FFF2-40B4-BE49-F238E27FC236}">
                <a16:creationId xmlns:a16="http://schemas.microsoft.com/office/drawing/2014/main" id="{A95BAA4A-A7DB-4912-995F-2D4C3CF60857}"/>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5699124" y="4754260"/>
            <a:ext cx="720000" cy="720000"/>
          </a:xfrm>
          <a:prstGeom prst="rect">
            <a:avLst/>
          </a:prstGeom>
        </p:spPr>
      </p:pic>
      <p:pic>
        <p:nvPicPr>
          <p:cNvPr id="35" name="Imagen 34">
            <a:extLst>
              <a:ext uri="{FF2B5EF4-FFF2-40B4-BE49-F238E27FC236}">
                <a16:creationId xmlns:a16="http://schemas.microsoft.com/office/drawing/2014/main" id="{9B946AC2-3EE5-4691-B1EC-D7AEC0A6446E}"/>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7856269" y="4754260"/>
            <a:ext cx="720000" cy="720000"/>
          </a:xfrm>
          <a:prstGeom prst="rect">
            <a:avLst/>
          </a:prstGeom>
        </p:spPr>
      </p:pic>
      <p:pic>
        <p:nvPicPr>
          <p:cNvPr id="36" name="Imagen 35">
            <a:extLst>
              <a:ext uri="{FF2B5EF4-FFF2-40B4-BE49-F238E27FC236}">
                <a16:creationId xmlns:a16="http://schemas.microsoft.com/office/drawing/2014/main" id="{7CAB172C-2D96-499A-840B-39AEB914E8CC}"/>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10045698" y="4754260"/>
            <a:ext cx="720000" cy="720000"/>
          </a:xfrm>
          <a:prstGeom prst="rect">
            <a:avLst/>
          </a:prstGeom>
        </p:spPr>
      </p:pic>
      <p:sp>
        <p:nvSpPr>
          <p:cNvPr id="39" name="Rectángulo 38">
            <a:extLst>
              <a:ext uri="{FF2B5EF4-FFF2-40B4-BE49-F238E27FC236}">
                <a16:creationId xmlns:a16="http://schemas.microsoft.com/office/drawing/2014/main" id="{39DFBD1E-84D4-43BB-B65B-4DC10D066E28}"/>
              </a:ext>
            </a:extLst>
          </p:cNvPr>
          <p:cNvSpPr/>
          <p:nvPr/>
        </p:nvSpPr>
        <p:spPr>
          <a:xfrm>
            <a:off x="4711700" y="3936300"/>
            <a:ext cx="2438400" cy="307777"/>
          </a:xfrm>
          <a:prstGeom prst="rect">
            <a:avLst/>
          </a:prstGeom>
        </p:spPr>
        <p:txBody>
          <a:bodyPr wrap="square">
            <a:spAutoFit/>
          </a:bodyPr>
          <a:lstStyle/>
          <a:p>
            <a:pPr algn="ctr"/>
            <a:r>
              <a:rPr lang="es-MX" sz="1400" b="1" dirty="0">
                <a:solidFill>
                  <a:schemeClr val="accent6"/>
                </a:solidFill>
              </a:rPr>
              <a:t>Acciones ISNMR 2019</a:t>
            </a:r>
          </a:p>
        </p:txBody>
      </p:sp>
    </p:spTree>
    <p:extLst>
      <p:ext uri="{BB962C8B-B14F-4D97-AF65-F5344CB8AC3E}">
        <p14:creationId xmlns:p14="http://schemas.microsoft.com/office/powerpoint/2010/main" val="93371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CB5146B-7E8D-4666-952D-0BE0EF4C833D}"/>
              </a:ext>
            </a:extLst>
          </p:cNvPr>
          <p:cNvSpPr>
            <a:spLocks noGrp="1"/>
          </p:cNvSpPr>
          <p:nvPr>
            <p:ph type="body" sz="half" idx="2"/>
          </p:nvPr>
        </p:nvSpPr>
        <p:spPr>
          <a:xfrm>
            <a:off x="277739" y="2828924"/>
            <a:ext cx="4249811" cy="2936876"/>
          </a:xfrm>
        </p:spPr>
        <p:txBody>
          <a:bodyPr>
            <a:normAutofit/>
          </a:bodyPr>
          <a:lstStyle/>
          <a:p>
            <a:pPr algn="just"/>
            <a:r>
              <a:rPr lang="es-ES" sz="1800" dirty="0"/>
              <a:t>El sector de construcción se identificó como una de las prioridades por parte del Observatorio.</a:t>
            </a:r>
          </a:p>
          <a:p>
            <a:pPr algn="just"/>
            <a:r>
              <a:rPr lang="es-ES" sz="1800" dirty="0"/>
              <a:t>Es necesario dirigir esfuerzos por parte de los distintos órdenes de gobierno para atender este tema en específico a través de los recursos humanos, materiales, tecnológicos y de conocimiento para realizar un análisis a profundidad </a:t>
            </a:r>
            <a:endParaRPr lang="es-MX" sz="1800" dirty="0"/>
          </a:p>
        </p:txBody>
      </p:sp>
      <p:sp>
        <p:nvSpPr>
          <p:cNvPr id="4" name="Marcador de texto 3">
            <a:extLst>
              <a:ext uri="{FF2B5EF4-FFF2-40B4-BE49-F238E27FC236}">
                <a16:creationId xmlns:a16="http://schemas.microsoft.com/office/drawing/2014/main" id="{BB61DF6A-9E69-4091-A4C2-BEA77521D483}"/>
              </a:ext>
            </a:extLst>
          </p:cNvPr>
          <p:cNvSpPr>
            <a:spLocks noGrp="1"/>
          </p:cNvSpPr>
          <p:nvPr>
            <p:ph type="body" sz="quarter" idx="13"/>
          </p:nvPr>
        </p:nvSpPr>
        <p:spPr/>
        <p:txBody>
          <a:bodyPr/>
          <a:lstStyle/>
          <a:p>
            <a:r>
              <a:rPr lang="es-MX" dirty="0">
                <a:solidFill>
                  <a:schemeClr val="accent6"/>
                </a:solidFill>
              </a:rPr>
              <a:t>Licencia de Construcción Municipal</a:t>
            </a:r>
          </a:p>
        </p:txBody>
      </p:sp>
      <p:graphicFrame>
        <p:nvGraphicFramePr>
          <p:cNvPr id="9" name="Diagrama 8">
            <a:extLst>
              <a:ext uri="{FF2B5EF4-FFF2-40B4-BE49-F238E27FC236}">
                <a16:creationId xmlns:a16="http://schemas.microsoft.com/office/drawing/2014/main" id="{10276281-8B1E-4F82-9D87-3B14669B3171}"/>
              </a:ext>
            </a:extLst>
          </p:cNvPr>
          <p:cNvGraphicFramePr/>
          <p:nvPr>
            <p:extLst>
              <p:ext uri="{D42A27DB-BD31-4B8C-83A1-F6EECF244321}">
                <p14:modId xmlns:p14="http://schemas.microsoft.com/office/powerpoint/2010/main" val="2499421366"/>
              </p:ext>
            </p:extLst>
          </p:nvPr>
        </p:nvGraphicFramePr>
        <p:xfrm>
          <a:off x="4406900" y="237067"/>
          <a:ext cx="7594600" cy="4144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a:extLst>
              <a:ext uri="{FF2B5EF4-FFF2-40B4-BE49-F238E27FC236}">
                <a16:creationId xmlns:a16="http://schemas.microsoft.com/office/drawing/2014/main" id="{E73C0814-5231-4B7F-AC17-7AE7530A8A36}"/>
              </a:ext>
            </a:extLst>
          </p:cNvPr>
          <p:cNvSpPr/>
          <p:nvPr/>
        </p:nvSpPr>
        <p:spPr>
          <a:xfrm>
            <a:off x="6437053" y="5123934"/>
            <a:ext cx="5871094" cy="369332"/>
          </a:xfrm>
          <a:prstGeom prst="rect">
            <a:avLst/>
          </a:prstGeom>
        </p:spPr>
        <p:txBody>
          <a:bodyPr wrap="none">
            <a:spAutoFit/>
          </a:bodyPr>
          <a:lstStyle/>
          <a:p>
            <a:r>
              <a:rPr lang="es-ES" dirty="0">
                <a:latin typeface="Calibri" panose="020F0502020204030204" pitchFamily="34" charset="0"/>
                <a:ea typeface="Yu Mincho" panose="02020400000000000000" pitchFamily="18" charset="-128"/>
                <a:cs typeface="Times New Roman" panose="02020603050405020304" pitchFamily="18" charset="0"/>
              </a:rPr>
              <a:t>Evaluación de licencia de construcción municipal en México. </a:t>
            </a:r>
            <a:endParaRPr lang="es-MX" dirty="0"/>
          </a:p>
        </p:txBody>
      </p:sp>
      <p:sp>
        <p:nvSpPr>
          <p:cNvPr id="11" name="Rectángulo 10">
            <a:extLst>
              <a:ext uri="{FF2B5EF4-FFF2-40B4-BE49-F238E27FC236}">
                <a16:creationId xmlns:a16="http://schemas.microsoft.com/office/drawing/2014/main" id="{0B5F86D9-0A79-4616-9266-8C379D25EBE6}"/>
              </a:ext>
            </a:extLst>
          </p:cNvPr>
          <p:cNvSpPr/>
          <p:nvPr/>
        </p:nvSpPr>
        <p:spPr>
          <a:xfrm>
            <a:off x="6437053" y="5633135"/>
            <a:ext cx="6096000" cy="646331"/>
          </a:xfrm>
          <a:prstGeom prst="rect">
            <a:avLst/>
          </a:prstGeom>
        </p:spPr>
        <p:txBody>
          <a:bodyPr>
            <a:spAutoFit/>
          </a:bodyPr>
          <a:lstStyle/>
          <a:p>
            <a:r>
              <a:rPr lang="es-ES" dirty="0">
                <a:latin typeface="Calibri" panose="020F0502020204030204" pitchFamily="34" charset="0"/>
                <a:ea typeface="Yu Mincho" panose="02020400000000000000" pitchFamily="18" charset="-128"/>
                <a:cs typeface="Times New Roman" panose="02020603050405020304" pitchFamily="18" charset="0"/>
              </a:rPr>
              <a:t>Acompañamiento y promoción de Ventanilla Construcción Simplificada en tres municipios estratégicos.</a:t>
            </a:r>
            <a:endParaRPr lang="es-MX" dirty="0"/>
          </a:p>
        </p:txBody>
      </p:sp>
      <p:sp>
        <p:nvSpPr>
          <p:cNvPr id="12" name="Rectángulo 11">
            <a:extLst>
              <a:ext uri="{FF2B5EF4-FFF2-40B4-BE49-F238E27FC236}">
                <a16:creationId xmlns:a16="http://schemas.microsoft.com/office/drawing/2014/main" id="{70299160-0914-4077-87BF-B85EECA89045}"/>
              </a:ext>
            </a:extLst>
          </p:cNvPr>
          <p:cNvSpPr/>
          <p:nvPr/>
        </p:nvSpPr>
        <p:spPr>
          <a:xfrm>
            <a:off x="4765796" y="5145786"/>
            <a:ext cx="1403038" cy="646331"/>
          </a:xfrm>
          <a:prstGeom prst="rect">
            <a:avLst/>
          </a:prstGeom>
        </p:spPr>
        <p:txBody>
          <a:bodyPr wrap="square">
            <a:spAutoFit/>
          </a:bodyPr>
          <a:lstStyle/>
          <a:p>
            <a:pPr algn="ctr"/>
            <a:r>
              <a:rPr lang="es-ES" b="1" dirty="0">
                <a:latin typeface="Calibri" panose="020F0502020204030204" pitchFamily="34" charset="0"/>
                <a:ea typeface="Yu Mincho" panose="02020400000000000000" pitchFamily="18" charset="-128"/>
                <a:cs typeface="Times New Roman" panose="02020603050405020304" pitchFamily="18" charset="0"/>
              </a:rPr>
              <a:t>Acciones Estratégicas</a:t>
            </a:r>
            <a:endParaRPr lang="es-MX" b="1" dirty="0"/>
          </a:p>
        </p:txBody>
      </p:sp>
      <p:grpSp>
        <p:nvGrpSpPr>
          <p:cNvPr id="20" name="Grupo 19">
            <a:extLst>
              <a:ext uri="{FF2B5EF4-FFF2-40B4-BE49-F238E27FC236}">
                <a16:creationId xmlns:a16="http://schemas.microsoft.com/office/drawing/2014/main" id="{1C42A8A6-430B-4BFA-8EC4-C0082582B19B}"/>
              </a:ext>
            </a:extLst>
          </p:cNvPr>
          <p:cNvGrpSpPr/>
          <p:nvPr/>
        </p:nvGrpSpPr>
        <p:grpSpPr>
          <a:xfrm>
            <a:off x="6133482" y="5150986"/>
            <a:ext cx="332256" cy="317966"/>
            <a:chOff x="336834" y="602837"/>
            <a:chExt cx="628328" cy="629819"/>
          </a:xfrm>
          <a:solidFill>
            <a:srgbClr val="9CD3C8"/>
          </a:solidFill>
        </p:grpSpPr>
        <p:sp>
          <p:nvSpPr>
            <p:cNvPr id="21" name="Hexágono 20">
              <a:extLst>
                <a:ext uri="{FF2B5EF4-FFF2-40B4-BE49-F238E27FC236}">
                  <a16:creationId xmlns:a16="http://schemas.microsoft.com/office/drawing/2014/main" id="{00778369-D982-4643-8494-6FEEB9804098}"/>
                </a:ext>
              </a:extLst>
            </p:cNvPr>
            <p:cNvSpPr/>
            <p:nvPr/>
          </p:nvSpPr>
          <p:spPr>
            <a:xfrm rot="5400000">
              <a:off x="323201" y="616470"/>
              <a:ext cx="629819" cy="602553"/>
            </a:xfrm>
            <a:prstGeom prst="hexagon">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
          <p:nvSpPr>
            <p:cNvPr id="22" name="Rectángulo 21">
              <a:extLst>
                <a:ext uri="{FF2B5EF4-FFF2-40B4-BE49-F238E27FC236}">
                  <a16:creationId xmlns:a16="http://schemas.microsoft.com/office/drawing/2014/main" id="{6587CC39-6909-45CD-A6DE-631688B662E6}"/>
                </a:ext>
              </a:extLst>
            </p:cNvPr>
            <p:cNvSpPr/>
            <p:nvPr/>
          </p:nvSpPr>
          <p:spPr>
            <a:xfrm>
              <a:off x="403688" y="602837"/>
              <a:ext cx="561474" cy="613321"/>
            </a:xfrm>
            <a:prstGeom prst="rect">
              <a:avLst/>
            </a:prstGeom>
            <a:noFill/>
          </p:spPr>
          <p:txBody>
            <a:bodyPr wrap="square">
              <a:spAutoFit/>
            </a:bodyPr>
            <a:lstStyle/>
            <a:p>
              <a:pPr lvl="0" algn="just">
                <a:lnSpc>
                  <a:spcPct val="107000"/>
                </a:lnSpc>
                <a:spcAft>
                  <a:spcPts val="800"/>
                </a:spcAft>
              </a:pPr>
              <a:r>
                <a:rPr lang="es-MX" sz="1400" b="1" dirty="0">
                  <a:solidFill>
                    <a:schemeClr val="bg1">
                      <a:lumMod val="95000"/>
                    </a:schemeClr>
                  </a:solidFill>
                  <a:ea typeface="Calibri" panose="020F0502020204030204" pitchFamily="34" charset="0"/>
                  <a:cs typeface="Calibri" panose="020F0502020204030204" pitchFamily="34" charset="0"/>
                </a:rPr>
                <a:t>1</a:t>
              </a:r>
            </a:p>
          </p:txBody>
        </p:sp>
      </p:grpSp>
      <p:grpSp>
        <p:nvGrpSpPr>
          <p:cNvPr id="23" name="Grupo 22">
            <a:extLst>
              <a:ext uri="{FF2B5EF4-FFF2-40B4-BE49-F238E27FC236}">
                <a16:creationId xmlns:a16="http://schemas.microsoft.com/office/drawing/2014/main" id="{B923402C-E6C1-44F3-8336-BAB7D9F7FDF1}"/>
              </a:ext>
            </a:extLst>
          </p:cNvPr>
          <p:cNvGrpSpPr/>
          <p:nvPr/>
        </p:nvGrpSpPr>
        <p:grpSpPr>
          <a:xfrm>
            <a:off x="6117337" y="5683631"/>
            <a:ext cx="348401" cy="317965"/>
            <a:chOff x="370487" y="1758598"/>
            <a:chExt cx="602553" cy="629819"/>
          </a:xfrm>
          <a:solidFill>
            <a:schemeClr val="accent6">
              <a:lumMod val="75000"/>
            </a:schemeClr>
          </a:solidFill>
        </p:grpSpPr>
        <p:sp>
          <p:nvSpPr>
            <p:cNvPr id="24" name="Hexágono 23">
              <a:extLst>
                <a:ext uri="{FF2B5EF4-FFF2-40B4-BE49-F238E27FC236}">
                  <a16:creationId xmlns:a16="http://schemas.microsoft.com/office/drawing/2014/main" id="{6F915E96-2C56-458B-9811-1212CC261F9E}"/>
                </a:ext>
              </a:extLst>
            </p:cNvPr>
            <p:cNvSpPr/>
            <p:nvPr/>
          </p:nvSpPr>
          <p:spPr>
            <a:xfrm rot="5400000">
              <a:off x="356854" y="1772231"/>
              <a:ext cx="629819" cy="602553"/>
            </a:xfrm>
            <a:prstGeom prst="hexagon">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dirty="0"/>
            </a:p>
          </p:txBody>
        </p:sp>
        <p:sp>
          <p:nvSpPr>
            <p:cNvPr id="25" name="Rectángulo 24">
              <a:extLst>
                <a:ext uri="{FF2B5EF4-FFF2-40B4-BE49-F238E27FC236}">
                  <a16:creationId xmlns:a16="http://schemas.microsoft.com/office/drawing/2014/main" id="{9BA97B59-89A3-4023-9877-8B2320AE8145}"/>
                </a:ext>
              </a:extLst>
            </p:cNvPr>
            <p:cNvSpPr/>
            <p:nvPr/>
          </p:nvSpPr>
          <p:spPr>
            <a:xfrm>
              <a:off x="411567" y="1758599"/>
              <a:ext cx="561473" cy="613322"/>
            </a:xfrm>
            <a:prstGeom prst="rect">
              <a:avLst/>
            </a:prstGeom>
            <a:noFill/>
          </p:spPr>
          <p:txBody>
            <a:bodyPr wrap="square">
              <a:spAutoFit/>
            </a:bodyPr>
            <a:lstStyle/>
            <a:p>
              <a:pPr lvl="0" algn="just">
                <a:lnSpc>
                  <a:spcPct val="107000"/>
                </a:lnSpc>
                <a:spcAft>
                  <a:spcPts val="800"/>
                </a:spcAft>
              </a:pPr>
              <a:r>
                <a:rPr lang="es-MX" sz="1400" b="1" dirty="0">
                  <a:solidFill>
                    <a:schemeClr val="bg1">
                      <a:lumMod val="95000"/>
                    </a:schemeClr>
                  </a:solidFill>
                  <a:ea typeface="Calibri" panose="020F0502020204030204" pitchFamily="34" charset="0"/>
                  <a:cs typeface="Calibri" panose="020F0502020204030204" pitchFamily="34" charset="0"/>
                </a:rPr>
                <a:t>2</a:t>
              </a:r>
            </a:p>
          </p:txBody>
        </p:sp>
      </p:grpSp>
      <p:pic>
        <p:nvPicPr>
          <p:cNvPr id="2050" name="Picture 2" descr="Architecture logo template vector Premium Vector">
            <a:extLst>
              <a:ext uri="{FF2B5EF4-FFF2-40B4-BE49-F238E27FC236}">
                <a16:creationId xmlns:a16="http://schemas.microsoft.com/office/drawing/2014/main" id="{0734EC65-15A9-4161-8C5B-F3F0D42197C5}"/>
              </a:ext>
            </a:extLst>
          </p:cNvPr>
          <p:cNvPicPr>
            <a:picLocks noChangeAspect="1" noChangeArrowheads="1"/>
          </p:cNvPicPr>
          <p:nvPr/>
        </p:nvPicPr>
        <p:blipFill rotWithShape="1">
          <a:blip r:embed="rId7">
            <a:clrChange>
              <a:clrFrom>
                <a:srgbClr val="E6E6E6"/>
              </a:clrFrom>
              <a:clrTo>
                <a:srgbClr val="E6E6E6">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9826" t="26592" r="68875" b="41422"/>
          <a:stretch/>
        </p:blipFill>
        <p:spPr bwMode="auto">
          <a:xfrm>
            <a:off x="8650138" y="1924581"/>
            <a:ext cx="1270000" cy="7281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rchitecture logo template vector Premium Vector">
            <a:extLst>
              <a:ext uri="{FF2B5EF4-FFF2-40B4-BE49-F238E27FC236}">
                <a16:creationId xmlns:a16="http://schemas.microsoft.com/office/drawing/2014/main" id="{36D822EC-BD1A-4DCD-92BC-DEF3EB5FC7E5}"/>
              </a:ext>
            </a:extLst>
          </p:cNvPr>
          <p:cNvPicPr>
            <a:picLocks noChangeAspect="1" noChangeArrowheads="1"/>
          </p:cNvPicPr>
          <p:nvPr/>
        </p:nvPicPr>
        <p:blipFill rotWithShape="1">
          <a:blip r:embed="rId7">
            <a:clrChange>
              <a:clrFrom>
                <a:srgbClr val="E6E6E6"/>
              </a:clrFrom>
              <a:clrTo>
                <a:srgbClr val="E6E6E6">
                  <a:alpha val="0"/>
                </a:srgbClr>
              </a:clrTo>
            </a:clrChange>
            <a:extLst>
              <a:ext uri="{28A0092B-C50C-407E-A947-70E740481C1C}">
                <a14:useLocalDpi xmlns:a14="http://schemas.microsoft.com/office/drawing/2010/main" val="0"/>
              </a:ext>
            </a:extLst>
          </a:blip>
          <a:srcRect l="38370" t="17433" r="39479" b="36960"/>
          <a:stretch/>
        </p:blipFill>
        <p:spPr bwMode="auto">
          <a:xfrm>
            <a:off x="3200302" y="1490535"/>
            <a:ext cx="1320801" cy="10382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rchitecture logo template vector Premium Vector">
            <a:extLst>
              <a:ext uri="{FF2B5EF4-FFF2-40B4-BE49-F238E27FC236}">
                <a16:creationId xmlns:a16="http://schemas.microsoft.com/office/drawing/2014/main" id="{D2DC2C40-D4A6-4DF3-8958-56C6069B3D4E}"/>
              </a:ext>
            </a:extLst>
          </p:cNvPr>
          <p:cNvPicPr>
            <a:picLocks noChangeAspect="1" noChangeArrowheads="1"/>
          </p:cNvPicPr>
          <p:nvPr/>
        </p:nvPicPr>
        <p:blipFill rotWithShape="1">
          <a:blip r:embed="rId7">
            <a:clrChange>
              <a:clrFrom>
                <a:srgbClr val="E6E6E6"/>
              </a:clrFrom>
              <a:clrTo>
                <a:srgbClr val="E6E6E6">
                  <a:alpha val="0"/>
                </a:srgbClr>
              </a:clrTo>
            </a:clrChange>
            <a:extLst>
              <a:ext uri="{28A0092B-C50C-407E-A947-70E740481C1C}">
                <a14:useLocalDpi xmlns:a14="http://schemas.microsoft.com/office/drawing/2010/main" val="0"/>
              </a:ext>
            </a:extLst>
          </a:blip>
          <a:srcRect l="68743" t="21724" r="7827" b="38962"/>
          <a:stretch/>
        </p:blipFill>
        <p:spPr bwMode="auto">
          <a:xfrm>
            <a:off x="4771834" y="5683632"/>
            <a:ext cx="1397000" cy="894968"/>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FA26A7FB-0412-490C-83E1-B85D07EE0A07}"/>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22321" y="3321049"/>
            <a:ext cx="615784" cy="615784"/>
          </a:xfrm>
          <a:prstGeom prst="rect">
            <a:avLst/>
          </a:prstGeom>
        </p:spPr>
      </p:pic>
      <p:pic>
        <p:nvPicPr>
          <p:cNvPr id="26" name="Imagen 25">
            <a:extLst>
              <a:ext uri="{FF2B5EF4-FFF2-40B4-BE49-F238E27FC236}">
                <a16:creationId xmlns:a16="http://schemas.microsoft.com/office/drawing/2014/main" id="{FBE41DBD-58EF-4ECB-B1A5-97154D865895}"/>
              </a:ext>
            </a:extLst>
          </p:cNvPr>
          <p:cNvPicPr>
            <a:picLocks noChangeAspect="1"/>
          </p:cNvPicPr>
          <p:nvPr/>
        </p:nvPicPr>
        <p:blipFill>
          <a:blip r:embed="rId9">
            <a:biLevel thresh="25000"/>
          </a:blip>
          <a:stretch>
            <a:fillRect/>
          </a:stretch>
        </p:blipFill>
        <p:spPr>
          <a:xfrm>
            <a:off x="6437053" y="641450"/>
            <a:ext cx="615749" cy="615749"/>
          </a:xfrm>
          <a:prstGeom prst="rect">
            <a:avLst/>
          </a:prstGeom>
        </p:spPr>
      </p:pic>
    </p:spTree>
    <p:extLst>
      <p:ext uri="{BB962C8B-B14F-4D97-AF65-F5344CB8AC3E}">
        <p14:creationId xmlns:p14="http://schemas.microsoft.com/office/powerpoint/2010/main" val="55064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DE981EC-02E1-47DB-B4BE-8E37E7ECA278}"/>
              </a:ext>
            </a:extLst>
          </p:cNvPr>
          <p:cNvSpPr>
            <a:spLocks noGrp="1"/>
          </p:cNvSpPr>
          <p:nvPr>
            <p:ph type="body" sz="quarter" idx="13"/>
          </p:nvPr>
        </p:nvSpPr>
        <p:spPr>
          <a:xfrm>
            <a:off x="296789" y="1076325"/>
            <a:ext cx="4230687" cy="1576388"/>
          </a:xfrm>
        </p:spPr>
        <p:txBody>
          <a:bodyPr/>
          <a:lstStyle/>
          <a:p>
            <a:r>
              <a:rPr lang="es-MX" sz="3200" dirty="0">
                <a:solidFill>
                  <a:schemeClr val="accent6"/>
                </a:solidFill>
              </a:rPr>
              <a:t>Agenda Estratégica en Materia Energética (1/3)</a:t>
            </a:r>
          </a:p>
        </p:txBody>
      </p:sp>
      <p:sp>
        <p:nvSpPr>
          <p:cNvPr id="8" name="Rectángulo 7">
            <a:extLst>
              <a:ext uri="{FF2B5EF4-FFF2-40B4-BE49-F238E27FC236}">
                <a16:creationId xmlns:a16="http://schemas.microsoft.com/office/drawing/2014/main" id="{93D0619B-FF19-48C9-B970-270887AEEADC}"/>
              </a:ext>
            </a:extLst>
          </p:cNvPr>
          <p:cNvSpPr/>
          <p:nvPr/>
        </p:nvSpPr>
        <p:spPr>
          <a:xfrm>
            <a:off x="4858664" y="199800"/>
            <a:ext cx="7177391" cy="4801314"/>
          </a:xfrm>
          <a:prstGeom prst="rect">
            <a:avLst/>
          </a:prstGeom>
        </p:spPr>
        <p:txBody>
          <a:bodyPr wrap="square">
            <a:spAutoFit/>
          </a:bodyPr>
          <a:lstStyle/>
          <a:p>
            <a:pPr algn="just"/>
            <a:r>
              <a:rPr lang="es-ES" dirty="0"/>
              <a:t>En los últimos cinco años se han detonado proyectos del sector energético (hidrocarburos y electricidad) que implicarán inversiones por más de 300 mil millones de dólares.</a:t>
            </a:r>
          </a:p>
          <a:p>
            <a:pPr algn="just"/>
            <a:endParaRPr lang="es-MX" dirty="0"/>
          </a:p>
          <a:p>
            <a:pPr algn="just"/>
            <a:r>
              <a:rPr lang="es-MX" dirty="0"/>
              <a:t>El Plan Nacional de Desarrollo 2019-2024 establece una meta de generación de energía limpia del 35.8% hacia el 2024. El cumplimiento de ésta meta requiere montos de inversión adicionales a los ya detonados para incrementar la capacidad de generación de energía limpia.</a:t>
            </a:r>
          </a:p>
          <a:p>
            <a:pPr algn="just"/>
            <a:endParaRPr lang="es-ES" dirty="0"/>
          </a:p>
          <a:p>
            <a:pPr algn="just"/>
            <a:r>
              <a:rPr lang="es-ES" dirty="0"/>
              <a:t>Para materializar estas inversiones y atraer nuevos proyectos en beneficio de los consumidores mexicanos y del medio ambiente, es indispensable contar con regulación clara, predecible y estable, además de trámites simples.</a:t>
            </a:r>
          </a:p>
          <a:p>
            <a:pPr algn="just"/>
            <a:endParaRPr lang="es-ES" dirty="0"/>
          </a:p>
          <a:p>
            <a:pPr algn="just"/>
            <a:r>
              <a:rPr lang="es-ES" dirty="0"/>
              <a:t>Por ello, el Observatorio considera prioritario dar seguimiento a la participación de CONAMER en los procesos de mejora regulatoria aplicables al sector. </a:t>
            </a:r>
            <a:endParaRPr lang="es-MX" dirty="0"/>
          </a:p>
        </p:txBody>
      </p:sp>
      <p:pic>
        <p:nvPicPr>
          <p:cNvPr id="11" name="Picture 4" descr="Resultado de imagen para energía eolica">
            <a:extLst>
              <a:ext uri="{FF2B5EF4-FFF2-40B4-BE49-F238E27FC236}">
                <a16:creationId xmlns:a16="http://schemas.microsoft.com/office/drawing/2014/main" id="{4C1E18C6-74DF-4EF8-B051-BA9BB09EA8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77" r="12451" b="2"/>
          <a:stretch/>
        </p:blipFill>
        <p:spPr bwMode="auto">
          <a:xfrm>
            <a:off x="5670115" y="5082315"/>
            <a:ext cx="1683835" cy="15758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energía fotovoltaica">
            <a:extLst>
              <a:ext uri="{FF2B5EF4-FFF2-40B4-BE49-F238E27FC236}">
                <a16:creationId xmlns:a16="http://schemas.microsoft.com/office/drawing/2014/main" id="{6B02E584-D851-45B4-8A13-A592477F5E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29" r="19446" b="-1"/>
          <a:stretch/>
        </p:blipFill>
        <p:spPr bwMode="auto">
          <a:xfrm>
            <a:off x="7572490" y="5082315"/>
            <a:ext cx="1683835" cy="15758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natural gas pipeline">
            <a:extLst>
              <a:ext uri="{FF2B5EF4-FFF2-40B4-BE49-F238E27FC236}">
                <a16:creationId xmlns:a16="http://schemas.microsoft.com/office/drawing/2014/main" id="{F4C5F331-3172-4E98-A872-AB7DD763B2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68" r="13944" b="-2"/>
          <a:stretch/>
        </p:blipFill>
        <p:spPr bwMode="auto">
          <a:xfrm>
            <a:off x="9474865" y="5082316"/>
            <a:ext cx="1683432" cy="1575884"/>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texto 4">
            <a:extLst>
              <a:ext uri="{FF2B5EF4-FFF2-40B4-BE49-F238E27FC236}">
                <a16:creationId xmlns:a16="http://schemas.microsoft.com/office/drawing/2014/main" id="{8B7C1B98-FCDA-4BDA-91AD-48F5E872FEDF}"/>
              </a:ext>
            </a:extLst>
          </p:cNvPr>
          <p:cNvSpPr>
            <a:spLocks noGrp="1"/>
          </p:cNvSpPr>
          <p:nvPr>
            <p:ph type="body" sz="half" idx="2"/>
          </p:nvPr>
        </p:nvSpPr>
        <p:spPr>
          <a:xfrm>
            <a:off x="372140" y="2799976"/>
            <a:ext cx="4054705" cy="3366908"/>
          </a:xfrm>
        </p:spPr>
        <p:txBody>
          <a:bodyPr>
            <a:normAutofit lnSpcReduction="10000"/>
          </a:bodyPr>
          <a:lstStyle/>
          <a:p>
            <a:pPr algn="just"/>
            <a:r>
              <a:rPr lang="es-MX" dirty="0"/>
              <a:t>El Plan Nacional de Desarrollo 2019-2024 establece como uno de sus objetivos (Objetivo 3.5): “Establecer una política energética soberana, sostenible, baja en emisiones y eficiente para garantizar la accesibilidad, calidad y seguridad.”</a:t>
            </a:r>
          </a:p>
          <a:p>
            <a:pPr algn="just"/>
            <a:r>
              <a:rPr lang="es-MX" dirty="0"/>
              <a:t>Para ello, contempla, entre otras, la siguiente estrategia (3.5.2):</a:t>
            </a:r>
          </a:p>
          <a:p>
            <a:pPr algn="just"/>
            <a:r>
              <a:rPr lang="es-MX" dirty="0"/>
              <a:t>“Garantizar un entorno de previsibilidad y certidumbre regulatoria con base en reglas y criterios consistentes, transparentes y de fácil acceso para los actores regulados de la industria energética y que propicie el desarrollo del sector.”</a:t>
            </a:r>
          </a:p>
          <a:p>
            <a:pPr algn="just"/>
            <a:endParaRPr lang="es-MX" dirty="0"/>
          </a:p>
        </p:txBody>
      </p:sp>
    </p:spTree>
    <p:extLst>
      <p:ext uri="{BB962C8B-B14F-4D97-AF65-F5344CB8AC3E}">
        <p14:creationId xmlns:p14="http://schemas.microsoft.com/office/powerpoint/2010/main" val="132731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71E6EDB-1352-48C5-96C0-F4D0BF0A0576}"/>
              </a:ext>
            </a:extLst>
          </p:cNvPr>
          <p:cNvSpPr>
            <a:spLocks noGrp="1"/>
          </p:cNvSpPr>
          <p:nvPr>
            <p:ph type="body" sz="half" idx="2"/>
          </p:nvPr>
        </p:nvSpPr>
        <p:spPr>
          <a:xfrm>
            <a:off x="296789" y="2509874"/>
            <a:ext cx="4078287" cy="3348665"/>
          </a:xfrm>
        </p:spPr>
        <p:txBody>
          <a:bodyPr>
            <a:normAutofit/>
          </a:bodyPr>
          <a:lstStyle/>
          <a:p>
            <a:pPr algn="just"/>
            <a:r>
              <a:rPr lang="es-MX" sz="1800" dirty="0"/>
              <a:t>Para que la CONAMER determine que procede exentar un anteproyecto regulatorio del AIR debe evaluarse no sólo que no se impongan mayores cargas administrativas o costos de cumplimiento sino </a:t>
            </a:r>
            <a:r>
              <a:rPr lang="es-MX" sz="1800" b="1" dirty="0"/>
              <a:t>que no se comprometa la previsibilidad y certidumbre regulatoria para el sector </a:t>
            </a:r>
            <a:r>
              <a:rPr lang="es-MX" sz="1800" dirty="0"/>
              <a:t>al modificarse definiciones, clasificaciones, metodologías, criterios, caracterizaciones o cualquier otro término de referencia, afectando derechos, obligaciones, prestaciones o trámites de los particulares.</a:t>
            </a:r>
          </a:p>
          <a:p>
            <a:pPr algn="just"/>
            <a:endParaRPr lang="es-MX" sz="1800" dirty="0"/>
          </a:p>
        </p:txBody>
      </p:sp>
      <p:sp>
        <p:nvSpPr>
          <p:cNvPr id="4" name="Marcador de texto 3">
            <a:extLst>
              <a:ext uri="{FF2B5EF4-FFF2-40B4-BE49-F238E27FC236}">
                <a16:creationId xmlns:a16="http://schemas.microsoft.com/office/drawing/2014/main" id="{8DE981EC-02E1-47DB-B4BE-8E37E7ECA278}"/>
              </a:ext>
            </a:extLst>
          </p:cNvPr>
          <p:cNvSpPr>
            <a:spLocks noGrp="1"/>
          </p:cNvSpPr>
          <p:nvPr>
            <p:ph type="body" sz="quarter" idx="13"/>
          </p:nvPr>
        </p:nvSpPr>
        <p:spPr>
          <a:xfrm>
            <a:off x="296789" y="1076325"/>
            <a:ext cx="4230687" cy="1576388"/>
          </a:xfrm>
        </p:spPr>
        <p:txBody>
          <a:bodyPr/>
          <a:lstStyle/>
          <a:p>
            <a:r>
              <a:rPr lang="es-MX" sz="3200" dirty="0">
                <a:solidFill>
                  <a:schemeClr val="accent6"/>
                </a:solidFill>
              </a:rPr>
              <a:t>Agenda Estratégica en Materia Energética (2/3)</a:t>
            </a:r>
          </a:p>
        </p:txBody>
      </p:sp>
      <p:sp>
        <p:nvSpPr>
          <p:cNvPr id="8" name="Rectángulo 7">
            <a:extLst>
              <a:ext uri="{FF2B5EF4-FFF2-40B4-BE49-F238E27FC236}">
                <a16:creationId xmlns:a16="http://schemas.microsoft.com/office/drawing/2014/main" id="{93D0619B-FF19-48C9-B970-270887AEEADC}"/>
              </a:ext>
            </a:extLst>
          </p:cNvPr>
          <p:cNvSpPr/>
          <p:nvPr/>
        </p:nvSpPr>
        <p:spPr>
          <a:xfrm>
            <a:off x="5030861" y="296778"/>
            <a:ext cx="6718300" cy="5355312"/>
          </a:xfrm>
          <a:prstGeom prst="rect">
            <a:avLst/>
          </a:prstGeom>
        </p:spPr>
        <p:txBody>
          <a:bodyPr wrap="square">
            <a:spAutoFit/>
          </a:bodyPr>
          <a:lstStyle/>
          <a:p>
            <a:pPr algn="just"/>
            <a:r>
              <a:rPr lang="es-ES" dirty="0"/>
              <a:t>Llama la atención que durante 2019 se han presentado a CONAMER anteproyectos regulatorios relevantes tanto para el sector eléctrico como de petrolíferos y éstos no han sido sometidos al procedimiento de Análisis de Impacto Regulatorio (AIR) previsto en el Art. 71 de la Ley General de Mejora Regulatoria. En particular, destacan los siguientes instrumentos presentados con la Secretaría de Energía ante CONAMER:</a:t>
            </a:r>
          </a:p>
          <a:p>
            <a:pPr algn="just"/>
            <a:endParaRPr lang="es-MX" dirty="0"/>
          </a:p>
          <a:p>
            <a:pPr marL="285750" indent="-285750" algn="just">
              <a:buFont typeface="Arial" panose="020B0604020202020204" pitchFamily="34" charset="0"/>
              <a:buChar char="•"/>
            </a:pPr>
            <a:r>
              <a:rPr lang="es-MX" dirty="0"/>
              <a:t>Acuerdo por el que se modifican los lineamientos que establecen los criterios para el otorgamiento de Certificados de Energías Limpias y los requisitos para su adquisición</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Acuerdo por el que se modifican los Términos para la estricta separación legal de la Comisión Federal de Electricidad, publicados en el Diario Oficial de la Federación el 11 de enero de 2016</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Acuerdo que modifica al diverso por el que se emite la Política Pública de Almacenamiento Mínimo de Petrolíferos*</a:t>
            </a:r>
          </a:p>
          <a:p>
            <a:pPr algn="just"/>
            <a:endParaRPr lang="es-MX" dirty="0"/>
          </a:p>
        </p:txBody>
      </p:sp>
      <p:sp>
        <p:nvSpPr>
          <p:cNvPr id="2" name="CuadroTexto 1">
            <a:extLst>
              <a:ext uri="{FF2B5EF4-FFF2-40B4-BE49-F238E27FC236}">
                <a16:creationId xmlns:a16="http://schemas.microsoft.com/office/drawing/2014/main" id="{CEA2E4E7-5AA0-4475-971F-7DD9BBFE70A8}"/>
              </a:ext>
            </a:extLst>
          </p:cNvPr>
          <p:cNvSpPr txBox="1"/>
          <p:nvPr/>
        </p:nvSpPr>
        <p:spPr>
          <a:xfrm>
            <a:off x="4780785" y="6227269"/>
            <a:ext cx="7218451" cy="307777"/>
          </a:xfrm>
          <a:prstGeom prst="rect">
            <a:avLst/>
          </a:prstGeom>
          <a:noFill/>
        </p:spPr>
        <p:txBody>
          <a:bodyPr wrap="none" rtlCol="0">
            <a:spAutoFit/>
          </a:bodyPr>
          <a:lstStyle/>
          <a:p>
            <a:r>
              <a:rPr lang="es-MX" sz="1400" dirty="0"/>
              <a:t>* La Secretaría de Energía solicitó la Exención de AIR y CONAMER aún no ha resuelto al respecto.</a:t>
            </a:r>
          </a:p>
        </p:txBody>
      </p:sp>
    </p:spTree>
    <p:extLst>
      <p:ext uri="{BB962C8B-B14F-4D97-AF65-F5344CB8AC3E}">
        <p14:creationId xmlns:p14="http://schemas.microsoft.com/office/powerpoint/2010/main" val="291498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71E6EDB-1352-48C5-96C0-F4D0BF0A0576}"/>
              </a:ext>
            </a:extLst>
          </p:cNvPr>
          <p:cNvSpPr>
            <a:spLocks noGrp="1"/>
          </p:cNvSpPr>
          <p:nvPr>
            <p:ph type="body" sz="half" idx="2"/>
          </p:nvPr>
        </p:nvSpPr>
        <p:spPr>
          <a:xfrm>
            <a:off x="442839" y="2509874"/>
            <a:ext cx="3932237" cy="3348665"/>
          </a:xfrm>
        </p:spPr>
        <p:txBody>
          <a:bodyPr>
            <a:normAutofit/>
          </a:bodyPr>
          <a:lstStyle/>
          <a:p>
            <a:pPr algn="just"/>
            <a:r>
              <a:rPr lang="es-MX" sz="1800" dirty="0"/>
              <a:t>Este grupo de trabajo trabajará en paralelo al grupo de trabajo aprobado conforme al </a:t>
            </a:r>
            <a:r>
              <a:rPr lang="es-ES" sz="1800" b="1" dirty="0"/>
              <a:t>acuerdo AC-007-08/2019 </a:t>
            </a:r>
            <a:r>
              <a:rPr lang="es-ES" sz="1800" dirty="0"/>
              <a:t>tomado el 19 de agosto del año en curso, </a:t>
            </a:r>
            <a:r>
              <a:rPr lang="es-ES" sz="1800" b="1" dirty="0"/>
              <a:t>en el marco de la Sesión de Instalación del Consejo Nacional </a:t>
            </a:r>
            <a:r>
              <a:rPr lang="es-ES" sz="1800" dirty="0"/>
              <a:t>de Mejora Regulatoria, con el objetivo de disminuir los trámites y mejora regulatoria de </a:t>
            </a:r>
            <a:r>
              <a:rPr lang="es-ES" sz="1800" b="1" dirty="0"/>
              <a:t>estaciones de servicio y de Gas L.P. en México. </a:t>
            </a:r>
            <a:endParaRPr lang="es-MX" sz="1800" b="1" dirty="0"/>
          </a:p>
          <a:p>
            <a:pPr algn="just"/>
            <a:endParaRPr lang="es-MX" sz="1800" b="1" dirty="0"/>
          </a:p>
        </p:txBody>
      </p:sp>
      <p:sp>
        <p:nvSpPr>
          <p:cNvPr id="4" name="Marcador de texto 3">
            <a:extLst>
              <a:ext uri="{FF2B5EF4-FFF2-40B4-BE49-F238E27FC236}">
                <a16:creationId xmlns:a16="http://schemas.microsoft.com/office/drawing/2014/main" id="{8DE981EC-02E1-47DB-B4BE-8E37E7ECA278}"/>
              </a:ext>
            </a:extLst>
          </p:cNvPr>
          <p:cNvSpPr>
            <a:spLocks noGrp="1"/>
          </p:cNvSpPr>
          <p:nvPr>
            <p:ph type="body" sz="quarter" idx="13"/>
          </p:nvPr>
        </p:nvSpPr>
        <p:spPr>
          <a:xfrm>
            <a:off x="296789" y="1076325"/>
            <a:ext cx="4230687" cy="1576388"/>
          </a:xfrm>
        </p:spPr>
        <p:txBody>
          <a:bodyPr/>
          <a:lstStyle/>
          <a:p>
            <a:r>
              <a:rPr lang="es-MX" sz="3200" dirty="0">
                <a:solidFill>
                  <a:schemeClr val="accent6"/>
                </a:solidFill>
              </a:rPr>
              <a:t>Agenda Estratégica en Materia Energética (3/3)</a:t>
            </a:r>
          </a:p>
        </p:txBody>
      </p:sp>
      <p:sp>
        <p:nvSpPr>
          <p:cNvPr id="8" name="Rectángulo 7">
            <a:extLst>
              <a:ext uri="{FF2B5EF4-FFF2-40B4-BE49-F238E27FC236}">
                <a16:creationId xmlns:a16="http://schemas.microsoft.com/office/drawing/2014/main" id="{93D0619B-FF19-48C9-B970-270887AEEADC}"/>
              </a:ext>
            </a:extLst>
          </p:cNvPr>
          <p:cNvSpPr/>
          <p:nvPr/>
        </p:nvSpPr>
        <p:spPr>
          <a:xfrm>
            <a:off x="4902200" y="911485"/>
            <a:ext cx="6718300" cy="4199611"/>
          </a:xfrm>
          <a:prstGeom prst="rect">
            <a:avLst/>
          </a:prstGeom>
        </p:spPr>
        <p:txBody>
          <a:bodyPr wrap="square">
            <a:spAutoFit/>
          </a:bodyPr>
          <a:lstStyle/>
          <a:p>
            <a:pPr marL="354013" lvl="2" indent="-354013" algn="just">
              <a:lnSpc>
                <a:spcPct val="150000"/>
              </a:lnSpc>
              <a:buFont typeface="Wingdings" panose="05000000000000000000" pitchFamily="2" charset="2"/>
              <a:buChar char="§"/>
            </a:pPr>
            <a:r>
              <a:rPr lang="es-MX" sz="2000" dirty="0"/>
              <a:t>En este contexto, el Observatorio propone crear un grupo de trabajo especializado para  analizar la participación de CONAMER en los procedimientos de emisión de los tres instrumentos mencionados, con el objetivo de emitir recomendaciones que puedan ser implementadas para mejorar la calidad regulatoria de estos instrumentos y otros que se presenten en el futuro. El grupo de trabajo deberá rendir un informe al Consejo sobre sus hallazgos y recomendaciones en un plazo máximo de tres meses.</a:t>
            </a:r>
          </a:p>
        </p:txBody>
      </p:sp>
    </p:spTree>
    <p:extLst>
      <p:ext uri="{BB962C8B-B14F-4D97-AF65-F5344CB8AC3E}">
        <p14:creationId xmlns:p14="http://schemas.microsoft.com/office/powerpoint/2010/main" val="163646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71E6EDB-1352-48C5-96C0-F4D0BF0A0576}"/>
              </a:ext>
            </a:extLst>
          </p:cNvPr>
          <p:cNvSpPr>
            <a:spLocks noGrp="1"/>
          </p:cNvSpPr>
          <p:nvPr>
            <p:ph type="body" sz="half" idx="2"/>
          </p:nvPr>
        </p:nvSpPr>
        <p:spPr>
          <a:xfrm>
            <a:off x="442839" y="3530600"/>
            <a:ext cx="3932237" cy="2209800"/>
          </a:xfrm>
        </p:spPr>
        <p:txBody>
          <a:bodyPr>
            <a:normAutofit/>
          </a:bodyPr>
          <a:lstStyle/>
          <a:p>
            <a:pPr algn="just"/>
            <a:r>
              <a:rPr lang="es-ES" sz="1800" b="1" dirty="0"/>
              <a:t>La participación del Observatorio Nacional de Mejora Regulatoria es una oportunidad inigualable para que la sociedad civil contribuya en el mejoramiento de la regulación.</a:t>
            </a:r>
            <a:endParaRPr lang="es-MX" sz="1800" b="1" dirty="0"/>
          </a:p>
        </p:txBody>
      </p:sp>
      <p:sp>
        <p:nvSpPr>
          <p:cNvPr id="4" name="Marcador de texto 3">
            <a:extLst>
              <a:ext uri="{FF2B5EF4-FFF2-40B4-BE49-F238E27FC236}">
                <a16:creationId xmlns:a16="http://schemas.microsoft.com/office/drawing/2014/main" id="{8DE981EC-02E1-47DB-B4BE-8E37E7ECA278}"/>
              </a:ext>
            </a:extLst>
          </p:cNvPr>
          <p:cNvSpPr>
            <a:spLocks noGrp="1"/>
          </p:cNvSpPr>
          <p:nvPr>
            <p:ph type="body" sz="quarter" idx="13"/>
          </p:nvPr>
        </p:nvSpPr>
        <p:spPr>
          <a:xfrm>
            <a:off x="296789" y="1076325"/>
            <a:ext cx="4230687" cy="1576388"/>
          </a:xfrm>
        </p:spPr>
        <p:txBody>
          <a:bodyPr/>
          <a:lstStyle/>
          <a:p>
            <a:r>
              <a:rPr lang="es-MX" sz="3200" dirty="0">
                <a:solidFill>
                  <a:schemeClr val="accent6"/>
                </a:solidFill>
              </a:rPr>
              <a:t>Otros Temas </a:t>
            </a:r>
          </a:p>
          <a:p>
            <a:r>
              <a:rPr lang="es-MX" sz="3200" dirty="0">
                <a:solidFill>
                  <a:schemeClr val="accent6"/>
                </a:solidFill>
              </a:rPr>
              <a:t>de interés</a:t>
            </a:r>
          </a:p>
        </p:txBody>
      </p:sp>
      <p:sp>
        <p:nvSpPr>
          <p:cNvPr id="8" name="Rectángulo 7">
            <a:extLst>
              <a:ext uri="{FF2B5EF4-FFF2-40B4-BE49-F238E27FC236}">
                <a16:creationId xmlns:a16="http://schemas.microsoft.com/office/drawing/2014/main" id="{93D0619B-FF19-48C9-B970-270887AEEADC}"/>
              </a:ext>
            </a:extLst>
          </p:cNvPr>
          <p:cNvSpPr/>
          <p:nvPr/>
        </p:nvSpPr>
        <p:spPr>
          <a:xfrm>
            <a:off x="4902200" y="347960"/>
            <a:ext cx="6718300" cy="5584606"/>
          </a:xfrm>
          <a:prstGeom prst="rect">
            <a:avLst/>
          </a:prstGeom>
        </p:spPr>
        <p:txBody>
          <a:bodyPr wrap="square">
            <a:spAutoFit/>
          </a:bodyPr>
          <a:lstStyle/>
          <a:p>
            <a:pPr marL="354013" lvl="2" indent="-354013" algn="just">
              <a:lnSpc>
                <a:spcPct val="150000"/>
              </a:lnSpc>
              <a:buFont typeface="Wingdings" panose="05000000000000000000" pitchFamily="2" charset="2"/>
              <a:buChar char="§"/>
            </a:pPr>
            <a:r>
              <a:rPr lang="es-MX" sz="2000" dirty="0"/>
              <a:t>Establecer parámetros para evaluar la instrumentación de la Ley General de Mejora Regulatoria en el país.</a:t>
            </a:r>
          </a:p>
          <a:p>
            <a:pPr marL="354013" lvl="2" indent="-354013" algn="just">
              <a:lnSpc>
                <a:spcPct val="150000"/>
              </a:lnSpc>
              <a:buFont typeface="Wingdings" panose="05000000000000000000" pitchFamily="2" charset="2"/>
              <a:buChar char="§"/>
            </a:pPr>
            <a:endParaRPr lang="es-MX" sz="2000" dirty="0"/>
          </a:p>
          <a:p>
            <a:pPr marL="354013" lvl="2" indent="-354013" algn="just">
              <a:lnSpc>
                <a:spcPct val="150000"/>
              </a:lnSpc>
              <a:buFont typeface="Wingdings" panose="05000000000000000000" pitchFamily="2" charset="2"/>
              <a:buChar char="§"/>
            </a:pPr>
            <a:r>
              <a:rPr lang="es-MX" sz="2000" dirty="0"/>
              <a:t>Incorporar nuevos indicadores que incorporen aspectos sobre los objetivos y la calidad de la regulación, tanto la nueva como la existente.</a:t>
            </a:r>
          </a:p>
          <a:p>
            <a:pPr marL="354013" lvl="2" indent="-354013" algn="just">
              <a:lnSpc>
                <a:spcPct val="150000"/>
              </a:lnSpc>
              <a:buFont typeface="Wingdings" panose="05000000000000000000" pitchFamily="2" charset="2"/>
              <a:buChar char="§"/>
            </a:pPr>
            <a:endParaRPr lang="es-MX" sz="2000" dirty="0"/>
          </a:p>
          <a:p>
            <a:pPr marL="354013" lvl="2" indent="-354013" algn="just">
              <a:lnSpc>
                <a:spcPct val="150000"/>
              </a:lnSpc>
              <a:buFont typeface="Wingdings" panose="05000000000000000000" pitchFamily="2" charset="2"/>
              <a:buChar char="§"/>
            </a:pPr>
            <a:r>
              <a:rPr lang="es-MX" sz="2000" dirty="0"/>
              <a:t>Impulsar la participación pública y social en las entidades federativas.</a:t>
            </a:r>
          </a:p>
          <a:p>
            <a:pPr marL="354013" lvl="2" indent="-354013" algn="just">
              <a:lnSpc>
                <a:spcPct val="150000"/>
              </a:lnSpc>
              <a:buFont typeface="Wingdings" panose="05000000000000000000" pitchFamily="2" charset="2"/>
              <a:buChar char="§"/>
            </a:pPr>
            <a:endParaRPr lang="es-MX" sz="2000" dirty="0"/>
          </a:p>
          <a:p>
            <a:pPr marL="354013" lvl="2" indent="-354013" algn="just">
              <a:lnSpc>
                <a:spcPct val="150000"/>
              </a:lnSpc>
              <a:buFont typeface="Wingdings" panose="05000000000000000000" pitchFamily="2" charset="2"/>
              <a:buChar char="§"/>
            </a:pPr>
            <a:r>
              <a:rPr lang="es-MX" sz="2000" dirty="0"/>
              <a:t>Promover la digitalización con la mejora regulatoria en todos los procesos y trámites regulatorios</a:t>
            </a:r>
          </a:p>
        </p:txBody>
      </p:sp>
    </p:spTree>
    <p:extLst>
      <p:ext uri="{BB962C8B-B14F-4D97-AF65-F5344CB8AC3E}">
        <p14:creationId xmlns:p14="http://schemas.microsoft.com/office/powerpoint/2010/main" val="730960752"/>
      </p:ext>
    </p:extLst>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621132"/>
      </a:accent1>
      <a:accent2>
        <a:srgbClr val="B38E5D"/>
      </a:accent2>
      <a:accent3>
        <a:srgbClr val="13322B"/>
      </a:accent3>
      <a:accent4>
        <a:srgbClr val="9D2449"/>
      </a:accent4>
      <a:accent5>
        <a:srgbClr val="285C4D"/>
      </a:accent5>
      <a:accent6>
        <a:srgbClr val="44546A"/>
      </a:accent6>
      <a:hlink>
        <a:srgbClr val="D4C19C"/>
      </a:hlink>
      <a:folHlink>
        <a:srgbClr val="56242A"/>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1162</Words>
  <Application>Microsoft Office PowerPoint</Application>
  <PresentationFormat>Panorámica</PresentationFormat>
  <Paragraphs>75</Paragraphs>
  <Slides>8</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Montserrat</vt:lpstr>
      <vt:lpstr>Montserrat Medium</vt:lpstr>
      <vt:lpstr>Montserrat SemiBold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FRANCISCO LELO DE LARREA PADILLA</cp:lastModifiedBy>
  <cp:revision>107</cp:revision>
  <dcterms:created xsi:type="dcterms:W3CDTF">2018-12-04T03:27:02Z</dcterms:created>
  <dcterms:modified xsi:type="dcterms:W3CDTF">2019-11-28T04:12:56Z</dcterms:modified>
</cp:coreProperties>
</file>